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8"/>
  </p:notesMasterIdLst>
  <p:handoutMasterIdLst>
    <p:handoutMasterId r:id="rId109"/>
  </p:handoutMasterIdLst>
  <p:sldIdLst>
    <p:sldId id="256" r:id="rId2"/>
    <p:sldId id="387" r:id="rId3"/>
    <p:sldId id="258" r:id="rId4"/>
    <p:sldId id="381" r:id="rId5"/>
    <p:sldId id="259" r:id="rId6"/>
    <p:sldId id="380" r:id="rId7"/>
    <p:sldId id="296" r:id="rId8"/>
    <p:sldId id="268" r:id="rId9"/>
    <p:sldId id="295" r:id="rId10"/>
    <p:sldId id="260" r:id="rId11"/>
    <p:sldId id="261" r:id="rId12"/>
    <p:sldId id="262" r:id="rId13"/>
    <p:sldId id="263" r:id="rId14"/>
    <p:sldId id="266" r:id="rId15"/>
    <p:sldId id="267" r:id="rId16"/>
    <p:sldId id="368" r:id="rId17"/>
    <p:sldId id="382" r:id="rId18"/>
    <p:sldId id="269" r:id="rId19"/>
    <p:sldId id="270" r:id="rId20"/>
    <p:sldId id="272" r:id="rId21"/>
    <p:sldId id="271" r:id="rId22"/>
    <p:sldId id="275" r:id="rId23"/>
    <p:sldId id="276" r:id="rId24"/>
    <p:sldId id="277" r:id="rId25"/>
    <p:sldId id="384" r:id="rId26"/>
    <p:sldId id="367" r:id="rId27"/>
    <p:sldId id="371" r:id="rId28"/>
    <p:sldId id="383" r:id="rId29"/>
    <p:sldId id="279" r:id="rId30"/>
    <p:sldId id="372" r:id="rId31"/>
    <p:sldId id="280" r:id="rId32"/>
    <p:sldId id="385" r:id="rId33"/>
    <p:sldId id="287" r:id="rId34"/>
    <p:sldId id="291" r:id="rId35"/>
    <p:sldId id="303" r:id="rId36"/>
    <p:sldId id="290" r:id="rId37"/>
    <p:sldId id="401" r:id="rId38"/>
    <p:sldId id="373" r:id="rId39"/>
    <p:sldId id="299" r:id="rId40"/>
    <p:sldId id="297" r:id="rId41"/>
    <p:sldId id="305" r:id="rId42"/>
    <p:sldId id="289" r:id="rId43"/>
    <p:sldId id="286" r:id="rId44"/>
    <p:sldId id="377" r:id="rId45"/>
    <p:sldId id="306" r:id="rId46"/>
    <p:sldId id="386" r:id="rId47"/>
    <p:sldId id="302" r:id="rId48"/>
    <p:sldId id="309" r:id="rId49"/>
    <p:sldId id="388" r:id="rId50"/>
    <p:sldId id="354" r:id="rId51"/>
    <p:sldId id="355" r:id="rId52"/>
    <p:sldId id="356" r:id="rId53"/>
    <p:sldId id="357" r:id="rId54"/>
    <p:sldId id="358" r:id="rId55"/>
    <p:sldId id="359" r:id="rId56"/>
    <p:sldId id="310" r:id="rId57"/>
    <p:sldId id="311" r:id="rId58"/>
    <p:sldId id="312" r:id="rId59"/>
    <p:sldId id="307" r:id="rId60"/>
    <p:sldId id="394" r:id="rId61"/>
    <p:sldId id="395" r:id="rId62"/>
    <p:sldId id="389" r:id="rId63"/>
    <p:sldId id="257" r:id="rId64"/>
    <p:sldId id="314" r:id="rId65"/>
    <p:sldId id="315" r:id="rId66"/>
    <p:sldId id="316" r:id="rId67"/>
    <p:sldId id="318" r:id="rId68"/>
    <p:sldId id="390" r:id="rId69"/>
    <p:sldId id="319" r:id="rId70"/>
    <p:sldId id="347" r:id="rId71"/>
    <p:sldId id="348" r:id="rId72"/>
    <p:sldId id="349" r:id="rId73"/>
    <p:sldId id="350" r:id="rId74"/>
    <p:sldId id="351" r:id="rId75"/>
    <p:sldId id="352" r:id="rId76"/>
    <p:sldId id="353" r:id="rId77"/>
    <p:sldId id="322" r:id="rId78"/>
    <p:sldId id="323" r:id="rId79"/>
    <p:sldId id="324" r:id="rId80"/>
    <p:sldId id="325" r:id="rId81"/>
    <p:sldId id="326" r:id="rId82"/>
    <p:sldId id="327" r:id="rId83"/>
    <p:sldId id="398" r:id="rId84"/>
    <p:sldId id="328" r:id="rId85"/>
    <p:sldId id="329" r:id="rId86"/>
    <p:sldId id="330" r:id="rId87"/>
    <p:sldId id="331" r:id="rId88"/>
    <p:sldId id="332" r:id="rId89"/>
    <p:sldId id="333" r:id="rId90"/>
    <p:sldId id="396" r:id="rId91"/>
    <p:sldId id="391" r:id="rId92"/>
    <p:sldId id="334" r:id="rId93"/>
    <p:sldId id="335" r:id="rId94"/>
    <p:sldId id="336" r:id="rId95"/>
    <p:sldId id="337" r:id="rId96"/>
    <p:sldId id="338" r:id="rId97"/>
    <p:sldId id="399" r:id="rId98"/>
    <p:sldId id="339" r:id="rId99"/>
    <p:sldId id="340" r:id="rId100"/>
    <p:sldId id="341" r:id="rId101"/>
    <p:sldId id="342" r:id="rId102"/>
    <p:sldId id="343" r:id="rId103"/>
    <p:sldId id="344" r:id="rId104"/>
    <p:sldId id="345" r:id="rId105"/>
    <p:sldId id="346" r:id="rId106"/>
    <p:sldId id="400" r:id="rId107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235" autoAdjust="0"/>
    <p:restoredTop sz="94580"/>
  </p:normalViewPr>
  <p:slideViewPr>
    <p:cSldViewPr>
      <p:cViewPr>
        <p:scale>
          <a:sx n="75" d="100"/>
          <a:sy n="75" d="100"/>
        </p:scale>
        <p:origin x="1296" y="5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theme" Target="theme/theme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tableStyles" Target="tableStyles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notesMaster" Target="notesMasters/notesMaster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handoutMaster" Target="handoutMasters/handoutMaster1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presProps" Target="pres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215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215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1855D38-2F7F-4590-B34F-B02C62FB9F7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2119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21C78F-8265-46D4-9D64-6E5EEC0D1C2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090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2F3D58-7635-48FB-8656-202433EE167E}" type="slidenum">
              <a:rPr lang="en-US"/>
              <a:pPr/>
              <a:t>1</a:t>
            </a:fld>
            <a:endParaRPr lang="en-US"/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ln/>
        </p:spPr>
        <p:txBody>
          <a:bodyPr lIns="92075" tIns="46038" rIns="92075" bIns="46038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0333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D2A5113-7B4F-40D0-A019-152ECF428D6D}" type="slidenum">
              <a:rPr lang="en-US"/>
              <a:pPr/>
              <a:t>5</a:t>
            </a:fld>
            <a:endParaRPr lang="en-US"/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ln/>
        </p:spPr>
        <p:txBody>
          <a:bodyPr lIns="92075" tIns="46038" rIns="92075" bIns="46038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40884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D1B533-693E-46C4-98DE-792F78918812}" type="slidenum">
              <a:rPr lang="en-US"/>
              <a:pPr/>
              <a:t>16</a:t>
            </a:fld>
            <a:endParaRPr lang="en-US"/>
          </a:p>
        </p:txBody>
      </p:sp>
      <p:sp>
        <p:nvSpPr>
          <p:cNvPr id="28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12270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4DE3627-C627-4FDB-BBAF-6604DC2F673A}" type="slidenum">
              <a:rPr lang="en-US"/>
              <a:pPr/>
              <a:t>21</a:t>
            </a:fld>
            <a:endParaRPr lang="en-US"/>
          </a:p>
        </p:txBody>
      </p:sp>
      <p:sp>
        <p:nvSpPr>
          <p:cNvPr id="104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4425" y="703263"/>
            <a:ext cx="4629150" cy="3473450"/>
          </a:xfrm>
          <a:ln w="12700" cap="flat">
            <a:solidFill>
              <a:schemeClr val="tx1"/>
            </a:solidFill>
          </a:ln>
        </p:spPr>
      </p:sp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416425"/>
            <a:ext cx="5029200" cy="4183063"/>
          </a:xfrm>
          <a:ln/>
        </p:spPr>
        <p:txBody>
          <a:bodyPr lIns="92075" tIns="46038" rIns="92075" bIns="46038"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74745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F6BD55-9FFA-43CE-8E88-0D7A195A8F1A}" type="slidenum">
              <a:rPr lang="en-US"/>
              <a:pPr/>
              <a:t>26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433945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21C78F-8265-46D4-9D64-6E5EEC0D1C26}" type="slidenum">
              <a:rPr lang="en-US" smtClean="0"/>
              <a:pPr/>
              <a:t>105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70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97F697-4F36-49A6-851C-145705D8D0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813BE9-B86F-4731-95E6-4ECC49ADC83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27D166-4C28-4C62-9551-C5E534A276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BA68602-F402-4EA0-8FC9-AF81F4137B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5F8F9-5D72-4DDE-A867-0CB809CD77A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721155-FF18-4112-BA4F-6C1C028B6C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02B074-EE76-4A4C-9773-9F11B3B740F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AFB03F-153A-403C-8598-7661327E1C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9D5BF-8E57-4248-ACF3-D3A6BF92768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781F11-B398-4324-B560-9CA8B7F386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F65AB-F157-406E-B7EF-207B542D3EE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7E3E69-3B5E-490C-BC29-F1AAEAB0B02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720EB4-933D-40A5-8147-D010A57D749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1.jpeg"/><Relationship Id="rId4" Type="http://schemas.openxmlformats.org/officeDocument/2006/relationships/hyperlink" Target="http://images.google.ca/imgres?imgurl=http://www.sacklerinstitute.org/cornell/tour/images/Mole.jpg&amp;imgrefurl=http://www.sacklerinstitute.org/cornell/tour/&amp;h=300&amp;w=313&amp;sz=49&amp;hl=en&amp;start=13&amp;um=1&amp;usg=__IIsaD0PKGNslnnjIEY1P6SF6OiI=&amp;tbnid=aWEzs9LEW5LShM:&amp;tbnh=112&amp;tbnw=117&amp;prev=/images?q=the+mole&amp;ndsp=18&amp;um=1&amp;hl=en&amp;sa=N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/Temporary%20Internet%20Files/Content.IE5/8ZEWQR4F/MSBD00337_0000%5b1%5d.mid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a/imgres?imgurl=http://api.ning.com/files/Kqrxha91i5Ok4liZbpOiNZpAwE2ycQ0b8*PGYMvMMSKvDRg0Mv2KMgszU4txiCZcBpiZ3lQnPcmalEWALR8-TPhi-4Nx0BNn/beaker.jpg&amp;imgrefurl=http://competitiveintelligence.ning.com/profile/ArikJohnson&amp;h=400&amp;w=357&amp;sz=26&amp;hl=en&amp;start=2&amp;um=1&amp;usg=__csz4WTqkm0-FA2qyTjcLCOA36_g=&amp;tbnid=YoHy43K-U1qwhM:&amp;tbnh=124&amp;tbnw=111&amp;prev=/images?q=beaker&amp;um=1&amp;hl=en&amp;rlz=1T4GGIK_enCA282CA283" TargetMode="External"/><Relationship Id="rId5" Type="http://schemas.openxmlformats.org/officeDocument/2006/relationships/image" Target="../media/image14.jpeg"/><Relationship Id="rId4" Type="http://schemas.openxmlformats.org/officeDocument/2006/relationships/hyperlink" Target="http://images.google.ca/imgres?imgurl=http://thetimetube.com/wp-content/uploads/Ugliest%20People/lyle_beaker.gif&amp;imgrefurl=http://thetimetube.com/page/2008/09/04/top-5-ugliest-people.html&amp;h=400&amp;w=300&amp;sz=45&amp;hl=en&amp;start=1&amp;um=1&amp;usg=__UDCpo_EeWaRcJ8OmRvleLaiUVZQ=&amp;tbnid=7xBfhHqOfzC0KM:&amp;tbnh=124&amp;tbnw=93&amp;prev=/images?q=beaker&amp;um=1&amp;hl=en&amp;rlz=1T4GGIK_enCA282CA283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a/imgres?imgurl=http://api.ning.com/files/Kqrxha91i5Ok4liZbpOiNZpAwE2ycQ0b8*PGYMvMMSKvDRg0Mv2KMgszU4txiCZcBpiZ3lQnPcmalEWALR8-TPhi-4Nx0BNn/beaker.jpg&amp;imgrefurl=http://competitiveintelligence.ning.com/profile/ArikJohnson&amp;h=400&amp;w=357&amp;sz=26&amp;hl=en&amp;start=2&amp;um=1&amp;usg=__csz4WTqkm0-FA2qyTjcLCOA36_g=&amp;tbnid=YoHy43K-U1qwhM:&amp;tbnh=124&amp;tbnw=111&amp;prev=/images?q=beaker&amp;um=1&amp;hl=en&amp;rlz=1T4GGIK_enCA282CA283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hyperlink" Target="http://images.google.ca/imgres?imgurl=http://thetimetube.com/wp-content/uploads/Ugliest%20People/lyle_beaker.gif&amp;imgrefurl=http://thetimetube.com/page/2008/09/04/top-5-ugliest-people.html&amp;h=400&amp;w=300&amp;sz=45&amp;hl=en&amp;start=1&amp;um=1&amp;usg=__UDCpo_EeWaRcJ8OmRvleLaiUVZQ=&amp;tbnid=7xBfhHqOfzC0KM:&amp;tbnh=124&amp;tbnw=93&amp;prev=/images?q=beaker&amp;um=1&amp;hl=en&amp;rlz=1T4GGIK_enCA282CA283" TargetMode="External"/><Relationship Id="rId9" Type="http://schemas.openxmlformats.org/officeDocument/2006/relationships/hyperlink" Target="http://images.google.ca/imgres?imgurl=http://www.microbiologybytes.com/maths/graphics/mt2.gif&amp;imgrefurl=http://www.microbiologybytes.com/maths/1010-8.html&amp;h=105&amp;w=120&amp;sz=1&amp;hl=en&amp;start=5&amp;um=1&amp;usg=__SmpZDrE6ys7wnigaRiBsb0kHayg=&amp;tbnid=jctX9mRN-jVFRM:&amp;tbnh=77&amp;tbnw=88&amp;prev=/images?q=mole+triangle&amp;um=1&amp;hl=en&amp;rlz=1T4GGIK_enCA282CA283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3.jpeg"/><Relationship Id="rId7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images.google.ca/imgres?imgurl=http://api.ning.com/files/Kqrxha91i5Ok4liZbpOiNZpAwE2ycQ0b8*PGYMvMMSKvDRg0Mv2KMgszU4txiCZcBpiZ3lQnPcmalEWALR8-TPhi-4Nx0BNn/beaker.jpg&amp;imgrefurl=http://competitiveintelligence.ning.com/profile/ArikJohnson&amp;h=400&amp;w=357&amp;sz=26&amp;hl=en&amp;start=2&amp;um=1&amp;usg=__csz4WTqkm0-FA2qyTjcLCOA36_g=&amp;tbnid=YoHy43K-U1qwhM:&amp;tbnh=124&amp;tbnw=111&amp;prev=/images?q=beaker&amp;um=1&amp;hl=en&amp;rlz=1T4GGIK_enCA282CA283" TargetMode="External"/><Relationship Id="rId5" Type="http://schemas.openxmlformats.org/officeDocument/2006/relationships/image" Target="../media/image14.jpeg"/><Relationship Id="rId10" Type="http://schemas.openxmlformats.org/officeDocument/2006/relationships/image" Target="../media/image17.jpeg"/><Relationship Id="rId4" Type="http://schemas.openxmlformats.org/officeDocument/2006/relationships/hyperlink" Target="http://images.google.ca/imgres?imgurl=http://thetimetube.com/wp-content/uploads/Ugliest%20People/lyle_beaker.gif&amp;imgrefurl=http://thetimetube.com/page/2008/09/04/top-5-ugliest-people.html&amp;h=400&amp;w=300&amp;sz=45&amp;hl=en&amp;start=1&amp;um=1&amp;usg=__UDCpo_EeWaRcJ8OmRvleLaiUVZQ=&amp;tbnid=7xBfhHqOfzC0KM:&amp;tbnh=124&amp;tbnw=93&amp;prev=/images?q=beaker&amp;um=1&amp;hl=en&amp;rlz=1T4GGIK_enCA282CA283" TargetMode="External"/><Relationship Id="rId9" Type="http://schemas.openxmlformats.org/officeDocument/2006/relationships/hyperlink" Target="http://images.google.ca/imgres?imgurl=http://www.microbiologybytes.com/maths/graphics/mt2.gif&amp;imgrefurl=http://www.microbiologybytes.com/maths/1010-8.html&amp;h=105&amp;w=120&amp;sz=1&amp;hl=en&amp;start=5&amp;um=1&amp;usg=__SmpZDrE6ys7wnigaRiBsb0kHayg=&amp;tbnid=jctX9mRN-jVFRM:&amp;tbnh=77&amp;tbnw=88&amp;prev=/images?q=mole+triangle&amp;um=1&amp;hl=en&amp;rlz=1T4GGIK_enCA282CA283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ft2CASl0M0" TargetMode="External"/><Relationship Id="rId2" Type="http://schemas.openxmlformats.org/officeDocument/2006/relationships/hyperlink" Target="https://www.youtube.com/watch?v=PvT51M0ek5c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2.png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1358"/>
            <a:ext cx="7772400" cy="770084"/>
          </a:xfrm>
          <a:noFill/>
          <a:ln/>
        </p:spPr>
        <p:txBody>
          <a:bodyPr lIns="92075" tIns="46038" rIns="92075" bIns="46038">
            <a:spAutoFit/>
          </a:bodyPr>
          <a:lstStyle/>
          <a:p>
            <a:r>
              <a:rPr lang="en-US" dirty="0"/>
              <a:t>Unit 4 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286000"/>
            <a:ext cx="6400800" cy="1143000"/>
          </a:xfrm>
          <a:noFill/>
          <a:ln/>
        </p:spPr>
        <p:txBody>
          <a:bodyPr lIns="92075" tIns="46038" rIns="92075" bIns="46038"/>
          <a:lstStyle/>
          <a:p>
            <a:pPr marL="342900" indent="-342900">
              <a:lnSpc>
                <a:spcPct val="90000"/>
              </a:lnSpc>
            </a:pPr>
            <a:r>
              <a:rPr lang="en-US" sz="4000"/>
              <a:t>Chemical Quantities</a:t>
            </a:r>
          </a:p>
          <a:p>
            <a:pPr marL="342900" indent="-342900">
              <a:lnSpc>
                <a:spcPct val="90000"/>
              </a:lnSpc>
            </a:pPr>
            <a:r>
              <a:rPr lang="en-US" sz="2800"/>
              <a:t>or</a:t>
            </a:r>
          </a:p>
        </p:txBody>
      </p:sp>
      <p:sp>
        <p:nvSpPr>
          <p:cNvPr id="86020" name="WordArt 4"/>
          <p:cNvSpPr>
            <a:spLocks noChangeArrowheads="1" noChangeShapeType="1" noTextEdit="1"/>
          </p:cNvSpPr>
          <p:nvPr/>
        </p:nvSpPr>
        <p:spPr bwMode="auto">
          <a:xfrm>
            <a:off x="1295400" y="4114800"/>
            <a:ext cx="6858000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noFill/>
                  <a:round/>
                  <a:headEnd type="none" w="sm" len="sm"/>
                  <a:tailEnd type="none" w="sm" len="sm"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"Our Friend the Mole"</a:t>
            </a:r>
          </a:p>
        </p:txBody>
      </p:sp>
      <p:pic>
        <p:nvPicPr>
          <p:cNvPr id="86021" name="Picture 5" descr="Mole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2971800"/>
            <a:ext cx="1114425" cy="1066800"/>
          </a:xfrm>
          <a:prstGeom prst="rect">
            <a:avLst/>
          </a:prstGeom>
          <a:noFill/>
        </p:spPr>
      </p:pic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60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6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19" grpId="0" build="p" autoUpdateAnimBg="0"/>
      <p:bldP spid="860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Atomic Masses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r>
              <a:rPr lang="en-US" b="1"/>
              <a:t>The atoms of different elements have different masses:</a:t>
            </a:r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r>
              <a:rPr lang="en-US" b="1"/>
              <a:t>Since the mass of an atom is very small, we use a special unit to describe it…</a:t>
            </a:r>
          </a:p>
          <a:p>
            <a:endParaRPr lang="en-US" b="1"/>
          </a:p>
          <a:p>
            <a:pPr>
              <a:buFontTx/>
              <a:buNone/>
            </a:pPr>
            <a:endParaRPr lang="en-US" b="1"/>
          </a:p>
        </p:txBody>
      </p:sp>
      <p:pic>
        <p:nvPicPr>
          <p:cNvPr id="9216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438400"/>
            <a:ext cx="7010400" cy="1665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  <p:pic>
        <p:nvPicPr>
          <p:cNvPr id="921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0" y="5186363"/>
            <a:ext cx="5257800" cy="1671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154362"/>
          </a:xfrm>
        </p:spPr>
        <p:txBody>
          <a:bodyPr/>
          <a:lstStyle/>
          <a:p>
            <a:r>
              <a:rPr lang="en-CA" sz="4000"/>
              <a:t>Example #2: ** A question may also may mix TWO different solutions having different concentrations of the same chemical!</a:t>
            </a:r>
            <a:endParaRPr lang="en-US" sz="400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657600"/>
            <a:ext cx="8229600" cy="2468563"/>
          </a:xfrm>
        </p:spPr>
        <p:txBody>
          <a:bodyPr/>
          <a:lstStyle/>
          <a:p>
            <a:r>
              <a:rPr lang="en-CA"/>
              <a:t>** HINT: 2 volumes and 2 […]’s</a:t>
            </a:r>
            <a:endParaRPr lang="en-US"/>
          </a:p>
        </p:txBody>
      </p:sp>
    </p:spTree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If 300.0 mL of 0.250 M NaCl is added to 500.0 mL of 0.100 M NaCl, what is the resulting [NaCl] in the mixture?</a:t>
            </a:r>
          </a:p>
          <a:p>
            <a:r>
              <a:rPr lang="en-CA"/>
              <a:t>** In this case you will need to carry out two separate sets of calculations for each initial M1 [NaCl] and then add the two new M2 together for your final answer.</a:t>
            </a:r>
            <a:endParaRPr lang="en-US"/>
          </a:p>
        </p:txBody>
      </p:sp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852" name="Group 116"/>
          <p:cNvGraphicFramePr>
            <a:graphicFrameLocks noGrp="1"/>
          </p:cNvGraphicFramePr>
          <p:nvPr/>
        </p:nvGraphicFramePr>
        <p:xfrm>
          <a:off x="0" y="0"/>
          <a:ext cx="9144000" cy="7029452"/>
        </p:xfrm>
        <a:graphic>
          <a:graphicData uri="http://schemas.openxmlformats.org/drawingml/2006/table">
            <a:tbl>
              <a:tblPr/>
              <a:tblGrid>
                <a:gridCol w="279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972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527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282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Let solution #1 be 0.250 M NaCl</a:t>
                      </a: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1" i="0" u="sng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Let solution #2 be 0.100 M NaCl</a:t>
                      </a: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7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Unknown amount?</a:t>
                      </a: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Initial Amount(s)?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779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Rearrange formula to solve for unknown:</a:t>
                      </a: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Solve for the problem: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175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cs typeface="Times New Roman" pitchFamily="18" charset="0"/>
                        </a:rPr>
                        <a:t>Add [NaCl] total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CA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r>
              <a:rPr lang="en-CA" b="1"/>
              <a:t>Example #3: What volume of 6.00 M HCl is used in making up 2.00 L of 0.125 M HCl?</a:t>
            </a:r>
            <a:endParaRPr lang="en-US" b="1"/>
          </a:p>
        </p:txBody>
      </p:sp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CA"/>
              <a:t>Example #4: A student mixes 100.0 mL of water with 25.0 mL of a NaCl solution having an unknown […].  If the student finds the molarity of the NaCl in the diluted solution is 0.0876 M, what is the molarity of the original NaCl solution?</a:t>
            </a:r>
            <a:endParaRPr lang="en-US"/>
          </a:p>
        </p:txBody>
      </p:sp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CA"/>
              <a:t>Example #5: How would you prepare 250.0 mL of 0.350 M NaOH , starting with 6.00 M NaOH?</a:t>
            </a:r>
            <a:endParaRPr lang="en-US"/>
          </a:p>
        </p:txBody>
      </p:sp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6600" b="1">
                <a:solidFill>
                  <a:srgbClr val="9966FF"/>
                </a:solidFill>
                <a:latin typeface="Bradley Hand ITC" pitchFamily="66" charset="0"/>
                <a:cs typeface="Arial" charset="0"/>
                <a:sym typeface="Wingdings" pitchFamily="2" charset="2"/>
              </a:rPr>
              <a:t></a:t>
            </a:r>
            <a:r>
              <a:rPr lang="en-CA" sz="6600" b="1">
                <a:solidFill>
                  <a:srgbClr val="9966FF"/>
                </a:solidFill>
                <a:latin typeface="Bradley Hand ITC" pitchFamily="66" charset="0"/>
              </a:rPr>
              <a:t>Assignment</a:t>
            </a:r>
            <a:r>
              <a:rPr lang="en-CA" sz="6600" b="1">
                <a:solidFill>
                  <a:srgbClr val="9966FF"/>
                </a:solidFill>
                <a:latin typeface="Bradley Hand ITC" pitchFamily="66" charset="0"/>
                <a:sym typeface="Wingdings" pitchFamily="2" charset="2"/>
              </a:rPr>
              <a:t></a:t>
            </a:r>
            <a:endParaRPr lang="en-US" sz="6600" b="1">
              <a:solidFill>
                <a:srgbClr val="9966FF"/>
              </a:solidFill>
              <a:latin typeface="Bradley Hand ITC" pitchFamily="66" charset="0"/>
              <a:sym typeface="Wingdings" pitchFamily="2" charset="2"/>
            </a:endParaRP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SWB Ex.) 72-77  page 99-100</a:t>
            </a:r>
          </a:p>
          <a:p>
            <a:r>
              <a:rPr lang="en-CA"/>
              <a:t>SWB Ex.) 78-83, 86, 87, 89 page 102</a:t>
            </a:r>
            <a:r>
              <a:rPr lang="en-US"/>
              <a:t> </a:t>
            </a:r>
          </a:p>
          <a:p>
            <a:r>
              <a:rPr lang="en-CA"/>
              <a:t>SWB Ex.) 95, 96, 97 (OL), 99, 100 and 101 pages 103-104.</a:t>
            </a:r>
            <a:endParaRPr lang="en-US"/>
          </a:p>
          <a:p>
            <a:endParaRPr lang="en-US"/>
          </a:p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/>
              <a:t>In addition, we describe the masses of atoms using a relative scale:</a:t>
            </a:r>
          </a:p>
          <a:p>
            <a:pPr algn="ctr">
              <a:buFontTx/>
              <a:buNone/>
            </a:pPr>
            <a:endParaRPr lang="en-US" b="1" i="1"/>
          </a:p>
          <a:p>
            <a:pPr algn="ctr">
              <a:buFontTx/>
              <a:buNone/>
            </a:pPr>
            <a:r>
              <a:rPr lang="en-US" b="1" i="1"/>
              <a:t>We always compare them to the mass of carbon - 12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US" b="1"/>
              <a:t>The mass of an atom, expressed with respect to the mass of Carbon-12 is called the </a:t>
            </a:r>
            <a:r>
              <a:rPr lang="en-US" b="1" u="sng"/>
              <a:t>ATOMIC MASS</a:t>
            </a:r>
            <a:r>
              <a:rPr lang="en-US" b="1"/>
              <a:t> of the atom.</a:t>
            </a:r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pPr>
              <a:buFontTx/>
              <a:buNone/>
            </a:pPr>
            <a:endParaRPr lang="en-US" b="1"/>
          </a:p>
          <a:p>
            <a:r>
              <a:rPr lang="en-US" b="1"/>
              <a:t>The experimentally determined mass of Carbon-12 is 12.011 amu (see periodic table).</a:t>
            </a:r>
          </a:p>
          <a:p>
            <a:pPr>
              <a:buFontTx/>
              <a:buNone/>
            </a:pPr>
            <a:endParaRPr lang="en-US" b="1"/>
          </a:p>
          <a:p>
            <a:r>
              <a:rPr lang="en-US" b="1"/>
              <a:t> What is the mass of Mg?         24.035 amu</a:t>
            </a:r>
          </a:p>
        </p:txBody>
      </p:sp>
      <p:pic>
        <p:nvPicPr>
          <p:cNvPr id="9421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905000"/>
            <a:ext cx="5956300" cy="18573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US" b="1"/>
              <a:t>Therefore the atomic mass of Mg is roughly 2 times larger than Carbon-12.</a:t>
            </a:r>
          </a:p>
          <a:p>
            <a:r>
              <a:rPr lang="en-US" b="1"/>
              <a:t> This is how we determine atomic masses; by relating them to the mass of Carbon-12</a:t>
            </a:r>
          </a:p>
          <a:p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381000"/>
            <a:ext cx="7772400" cy="5562600"/>
          </a:xfrm>
        </p:spPr>
        <p:txBody>
          <a:bodyPr/>
          <a:lstStyle/>
          <a:p>
            <a:r>
              <a:rPr lang="en-US" b="1"/>
              <a:t>Therefore the measure of a mole is always the same...</a:t>
            </a:r>
          </a:p>
          <a:p>
            <a:pPr algn="ctr">
              <a:buFontTx/>
              <a:buNone/>
            </a:pPr>
            <a:endParaRPr lang="en-US" b="1"/>
          </a:p>
          <a:p>
            <a:pPr algn="ctr">
              <a:buFontTx/>
              <a:buNone/>
            </a:pPr>
            <a:r>
              <a:rPr lang="en-US" b="1"/>
              <a:t>1 mole = 6.02x10</a:t>
            </a:r>
            <a:r>
              <a:rPr lang="en-US" b="1" baseline="30000"/>
              <a:t>23</a:t>
            </a:r>
            <a:r>
              <a:rPr lang="en-US" b="1"/>
              <a:t> atoms, molecules, ions, whatever!</a:t>
            </a:r>
          </a:p>
          <a:p>
            <a:pPr algn="ctr">
              <a:buFontTx/>
              <a:buNone/>
            </a:pPr>
            <a:endParaRPr lang="en-US" b="1"/>
          </a:p>
        </p:txBody>
      </p:sp>
      <p:sp>
        <p:nvSpPr>
          <p:cNvPr id="98307" name="Rectangle 3"/>
          <p:cNvSpPr>
            <a:spLocks noChangeArrowheads="1"/>
          </p:cNvSpPr>
          <p:nvPr/>
        </p:nvSpPr>
        <p:spPr bwMode="auto">
          <a:xfrm>
            <a:off x="0" y="3276600"/>
            <a:ext cx="9144000" cy="294914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609600" indent="-609600" eaLnBrk="0" hangingPunct="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r>
              <a:rPr lang="en-US" sz="3200" dirty="0"/>
              <a:t>For Example: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endParaRPr lang="en-US" sz="3200" dirty="0"/>
          </a:p>
          <a:p>
            <a:pPr marL="609600" indent="-609600" eaLnBrk="0" hangingPunct="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r>
              <a:rPr lang="en-US" sz="3200" dirty="0"/>
              <a:t>6.02x10</a:t>
            </a:r>
            <a:r>
              <a:rPr lang="en-US" sz="3200" baseline="30000" dirty="0"/>
              <a:t>23</a:t>
            </a:r>
            <a:r>
              <a:rPr lang="en-US" sz="3200" dirty="0"/>
              <a:t> hydrogen atoms in 1.0g of hydrogen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r>
              <a:rPr lang="en-US" sz="3200" dirty="0"/>
              <a:t>6.02x10</a:t>
            </a:r>
            <a:r>
              <a:rPr lang="en-US" sz="3200" baseline="30000" dirty="0"/>
              <a:t>23</a:t>
            </a:r>
            <a:r>
              <a:rPr lang="en-US" sz="3200" dirty="0"/>
              <a:t> lead atoms in 207.2 g of lead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r>
              <a:rPr lang="en-US" sz="3200" dirty="0"/>
              <a:t>6.02x10</a:t>
            </a:r>
            <a:r>
              <a:rPr lang="en-US" sz="3200" baseline="30000" dirty="0"/>
              <a:t>23</a:t>
            </a:r>
            <a:r>
              <a:rPr lang="en-US" sz="3200" dirty="0"/>
              <a:t> gold atoms in 197.0 g of gold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431925"/>
          </a:xfrm>
        </p:spPr>
        <p:txBody>
          <a:bodyPr/>
          <a:lstStyle/>
          <a:p>
            <a:r>
              <a:rPr lang="en-US" b="1"/>
              <a:t>Is 6.02x1023 a big number?</a:t>
            </a:r>
            <a:br>
              <a:rPr lang="en-US" b="1"/>
            </a:br>
            <a:endParaRPr lang="en-US" b="1"/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b="1"/>
              <a:t>Think about this...</a:t>
            </a:r>
          </a:p>
          <a:p>
            <a:r>
              <a:rPr lang="en-US" b="1"/>
              <a:t>If I won a mole of dollars in the lottery that would be equal to:</a:t>
            </a:r>
          </a:p>
          <a:p>
            <a:pPr>
              <a:buFontTx/>
              <a:buNone/>
            </a:pPr>
            <a:endParaRPr lang="en-US" b="1"/>
          </a:p>
          <a:p>
            <a:pPr algn="ctr">
              <a:buFontTx/>
              <a:buNone/>
            </a:pPr>
            <a:r>
              <a:rPr lang="en-US" b="1"/>
              <a:t>$602,000,000,000,000,000,000,000.00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4648200"/>
            <a:ext cx="3810000" cy="18399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1" name="Text Box 3"/>
          <p:cNvSpPr txBox="1">
            <a:spLocks noChangeArrowheads="1"/>
          </p:cNvSpPr>
          <p:nvPr/>
        </p:nvSpPr>
        <p:spPr bwMode="auto">
          <a:xfrm>
            <a:off x="914400" y="457200"/>
            <a:ext cx="69802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One mole of marbles would cover the entire Earth </a:t>
            </a:r>
          </a:p>
          <a:p>
            <a:r>
              <a:rPr lang="en-US" sz="2400"/>
              <a:t>(oceans included) for a depth of two miles.</a:t>
            </a: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2819400" y="3048000"/>
            <a:ext cx="4572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/>
              <a:t>One mole of $1 bills stacked </a:t>
            </a:r>
          </a:p>
          <a:p>
            <a:r>
              <a:rPr lang="en-US" sz="2400"/>
              <a:t>one on top of another would </a:t>
            </a:r>
          </a:p>
          <a:p>
            <a:r>
              <a:rPr lang="en-US" sz="2400"/>
              <a:t>reach from the Sun to Pluto </a:t>
            </a:r>
          </a:p>
          <a:p>
            <a:r>
              <a:rPr lang="en-US" sz="2400"/>
              <a:t>and back 7.5 million times.</a:t>
            </a:r>
          </a:p>
        </p:txBody>
      </p:sp>
      <p:sp>
        <p:nvSpPr>
          <p:cNvPr id="283653" name="Text Box 5"/>
          <p:cNvSpPr txBox="1">
            <a:spLocks noChangeArrowheads="1"/>
          </p:cNvSpPr>
          <p:nvPr/>
        </p:nvSpPr>
        <p:spPr bwMode="auto">
          <a:xfrm>
            <a:off x="625475" y="5334000"/>
            <a:ext cx="760412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/>
              <a:t>It would take light 9500 years to travel from the bottom </a:t>
            </a:r>
          </a:p>
          <a:p>
            <a:r>
              <a:rPr lang="en-US" sz="2400"/>
              <a:t>to the top of a stack of 1 mole of $1 bills.</a:t>
            </a:r>
          </a:p>
        </p:txBody>
      </p:sp>
      <p:pic>
        <p:nvPicPr>
          <p:cNvPr id="283654" name="Picture 6" descr="MPj0314331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3962400"/>
            <a:ext cx="1524000" cy="1524000"/>
          </a:xfrm>
          <a:prstGeom prst="rect">
            <a:avLst/>
          </a:prstGeom>
          <a:noFill/>
        </p:spPr>
      </p:pic>
      <p:pic>
        <p:nvPicPr>
          <p:cNvPr id="283655" name="Picture 7" descr="ear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86600" y="3276600"/>
            <a:ext cx="1066800" cy="1057275"/>
          </a:xfrm>
          <a:prstGeom prst="rect">
            <a:avLst/>
          </a:prstGeom>
          <a:noFill/>
        </p:spPr>
      </p:pic>
      <p:pic>
        <p:nvPicPr>
          <p:cNvPr id="283656" name="Picture 8" descr="marbl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1447800"/>
            <a:ext cx="1714500" cy="1285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762000"/>
            <a:ext cx="8229600" cy="4525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CA" sz="6600" b="1">
                <a:solidFill>
                  <a:schemeClr val="hlink"/>
                </a:solidFill>
                <a:latin typeface="Bradley Hand ITC" pitchFamily="66" charset="0"/>
              </a:rPr>
              <a:t>Molar Masses </a:t>
            </a:r>
          </a:p>
          <a:p>
            <a:pPr algn="ctr">
              <a:buFontTx/>
              <a:buNone/>
            </a:pPr>
            <a:r>
              <a:rPr lang="en-CA" sz="6600" b="1">
                <a:solidFill>
                  <a:schemeClr val="hlink"/>
                </a:solidFill>
                <a:latin typeface="Bradley Hand ITC" pitchFamily="66" charset="0"/>
              </a:rPr>
              <a:t>of </a:t>
            </a:r>
          </a:p>
          <a:p>
            <a:pPr algn="ctr">
              <a:buFontTx/>
              <a:buNone/>
            </a:pPr>
            <a:r>
              <a:rPr lang="en-CA" sz="6600" b="1">
                <a:solidFill>
                  <a:schemeClr val="hlink"/>
                </a:solidFill>
                <a:latin typeface="Bradley Hand ITC" pitchFamily="66" charset="0"/>
              </a:rPr>
              <a:t>Substances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endParaRPr lang="en-US" b="1" dirty="0"/>
          </a:p>
          <a:p>
            <a:endParaRPr lang="en-US" b="1" dirty="0"/>
          </a:p>
          <a:p>
            <a:r>
              <a:rPr lang="en-US" b="1" dirty="0"/>
              <a:t>The </a:t>
            </a:r>
            <a:r>
              <a:rPr lang="en-US" b="1" u="sng" dirty="0"/>
              <a:t>MOLAR MASS</a:t>
            </a:r>
            <a:r>
              <a:rPr lang="en-US" b="1" dirty="0"/>
              <a:t> is the mass of one mole of a substance and is equal to the atomic mass, or molecular mass, expressed in grams. </a:t>
            </a:r>
          </a:p>
          <a:p>
            <a:pPr>
              <a:buFontTx/>
              <a:buNone/>
            </a:pPr>
            <a:endParaRPr lang="en-US" b="1" dirty="0"/>
          </a:p>
          <a:p>
            <a:r>
              <a:rPr lang="en-US" b="1" dirty="0"/>
              <a:t>More accurately, we can say:</a:t>
            </a:r>
          </a:p>
          <a:p>
            <a:pPr algn="ctr">
              <a:buFontTx/>
              <a:buNone/>
            </a:pPr>
            <a:endParaRPr lang="en-US" b="1" dirty="0"/>
          </a:p>
          <a:p>
            <a:pPr algn="ctr">
              <a:buFontTx/>
              <a:buNone/>
            </a:pPr>
            <a:r>
              <a:rPr lang="en-US" b="1" dirty="0"/>
              <a:t>The </a:t>
            </a:r>
            <a:r>
              <a:rPr lang="en-US" i="1" dirty="0"/>
              <a:t>number of grams per mole </a:t>
            </a:r>
            <a:r>
              <a:rPr lang="en-US" b="1" dirty="0"/>
              <a:t>of a substance written as </a:t>
            </a:r>
            <a:r>
              <a:rPr lang="en-US" dirty="0"/>
              <a:t>g/mol</a:t>
            </a:r>
            <a:r>
              <a:rPr lang="en-US" b="1" dirty="0"/>
              <a:t>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US" b="1" dirty="0"/>
              <a:t>When dealing with molar masses, only use ONE decimal place.</a:t>
            </a:r>
          </a:p>
          <a:p>
            <a:pPr>
              <a:buFontTx/>
              <a:buNone/>
            </a:pPr>
            <a:endParaRPr lang="en-US" b="1" dirty="0"/>
          </a:p>
          <a:p>
            <a:pPr>
              <a:buFontTx/>
              <a:buNone/>
            </a:pPr>
            <a:r>
              <a:rPr lang="en-US" b="1" dirty="0"/>
              <a:t>For example:</a:t>
            </a:r>
          </a:p>
          <a:p>
            <a:r>
              <a:rPr lang="en-US" b="1" dirty="0"/>
              <a:t>If the </a:t>
            </a:r>
            <a:r>
              <a:rPr lang="en-US" b="1" u="sng" dirty="0"/>
              <a:t>atomic mass </a:t>
            </a:r>
            <a:r>
              <a:rPr lang="en-US" b="1" dirty="0"/>
              <a:t>is 34.254 amu, then the </a:t>
            </a:r>
            <a:r>
              <a:rPr lang="en-US" b="1" u="sng" dirty="0"/>
              <a:t>molar mass </a:t>
            </a:r>
            <a:r>
              <a:rPr lang="en-US" b="1" dirty="0"/>
              <a:t>is 34.3 g/mol.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>
                <a:solidFill>
                  <a:srgbClr val="FF0066"/>
                </a:solidFill>
              </a:rPr>
              <a:t>Unit 5 Overview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en-CA"/>
              <a:t>Major Vocabulary:</a:t>
            </a:r>
          </a:p>
          <a:p>
            <a:pPr marL="609600" indent="-609600">
              <a:buFontTx/>
              <a:buAutoNum type="arabicPeriod"/>
            </a:pPr>
            <a:endParaRPr lang="en-CA"/>
          </a:p>
          <a:p>
            <a:pPr marL="609600" indent="-609600">
              <a:buFontTx/>
              <a:buAutoNum type="arabicPeriod"/>
            </a:pPr>
            <a:r>
              <a:rPr lang="en-CA"/>
              <a:t>Major learning outcomes:</a:t>
            </a:r>
          </a:p>
          <a:p>
            <a:pPr marL="609600" indent="-609600">
              <a:buFontTx/>
              <a:buAutoNum type="arabicPeriod"/>
            </a:pPr>
            <a:endParaRPr lang="en-CA"/>
          </a:p>
          <a:p>
            <a:pPr marL="609600" indent="-609600">
              <a:buFontTx/>
              <a:buAutoNum type="arabicPeriod"/>
            </a:pPr>
            <a:r>
              <a:rPr lang="en-CA"/>
              <a:t>Any questions or connections?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Molar Mass of Compounds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295400"/>
            <a:ext cx="9144000" cy="5562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400" b="1" dirty="0"/>
              <a:t>If we add up the masses of </a:t>
            </a:r>
            <a:r>
              <a:rPr lang="en-US" sz="2400" b="1" i="1" dirty="0"/>
              <a:t>ALL </a:t>
            </a:r>
            <a:r>
              <a:rPr lang="en-US" sz="2400" b="1" dirty="0"/>
              <a:t>the atoms that make up a compound, we can calculate the atoms MOLAR MASS.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b="1" i="1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b="1" i="1" dirty="0"/>
              <a:t>For Example: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Find the molar mass of NaCl.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400" u="sng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400" u="sng" dirty="0"/>
              <a:t>Steps: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1. Determine what atoms and their amounts are present.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/>
              <a:t>NaCl = 1 Na + 1 Cl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2. Add up the individual masses of each atom present to</a:t>
            </a:r>
          </a:p>
          <a:p>
            <a:pPr>
              <a:lnSpc>
                <a:spcPct val="80000"/>
              </a:lnSpc>
            </a:pPr>
            <a:r>
              <a:rPr lang="en-US" sz="2400" b="1" dirty="0"/>
              <a:t>determine the molecular mass.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/>
              <a:t>1 x Na = 23.0 g/mol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u="sng" dirty="0"/>
              <a:t>1 x Cl = 35.5 g/mol</a:t>
            </a:r>
          </a:p>
          <a:p>
            <a:pPr algn="ctr">
              <a:lnSpc>
                <a:spcPct val="80000"/>
              </a:lnSpc>
              <a:buFontTx/>
              <a:buNone/>
            </a:pPr>
            <a:r>
              <a:rPr lang="en-US" sz="2400" b="1" dirty="0"/>
              <a:t>1 x NaCl = 58.5 g/mol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486400"/>
          </a:xfrm>
          <a:noFill/>
          <a:ln/>
        </p:spPr>
        <p:txBody>
          <a:bodyPr lIns="92075" tIns="46038" rIns="92075" bIns="46038"/>
          <a:lstStyle/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What is the molar mass of Fe</a:t>
            </a:r>
            <a:r>
              <a:rPr lang="en-US" sz="3600" baseline="-25000" dirty="0"/>
              <a:t>2</a:t>
            </a:r>
            <a:r>
              <a:rPr lang="en-US" dirty="0"/>
              <a:t>O</a:t>
            </a:r>
            <a:r>
              <a:rPr lang="en-US" sz="4000" baseline="-25000" dirty="0"/>
              <a:t>3</a:t>
            </a:r>
            <a:r>
              <a:rPr lang="en-US" dirty="0"/>
              <a:t>?</a:t>
            </a:r>
          </a:p>
          <a:p>
            <a:pPr algn="ctr">
              <a:buFontTx/>
              <a:buNone/>
            </a:pPr>
            <a:r>
              <a:rPr lang="en-US" dirty="0"/>
              <a:t>2 moles of Fe x 55.85 g = 111.70 g/mol</a:t>
            </a:r>
          </a:p>
          <a:p>
            <a:pPr algn="ctr">
              <a:buFontTx/>
              <a:buNone/>
            </a:pPr>
            <a:r>
              <a:rPr lang="en-US" u="sng" dirty="0"/>
              <a:t>3 moles of O x 16.00 g  = 48.00 g/mol</a:t>
            </a:r>
          </a:p>
          <a:p>
            <a:pPr algn="ctr">
              <a:buFontTx/>
              <a:buNone/>
            </a:pPr>
            <a:r>
              <a:rPr lang="en-US" dirty="0"/>
              <a:t>                                       = 159.70g/mol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build="p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239962"/>
          </a:xfrm>
        </p:spPr>
        <p:txBody>
          <a:bodyPr/>
          <a:lstStyle/>
          <a:p>
            <a:r>
              <a:rPr lang="en-CA" sz="4000" b="1"/>
              <a:t>Review</a:t>
            </a:r>
            <a:br>
              <a:rPr lang="en-CA" sz="4000" b="1"/>
            </a:br>
            <a:r>
              <a:rPr lang="en-CA" sz="4000" b="1"/>
              <a:t>four steps to calculating a substance's molar mass</a:t>
            </a:r>
            <a:br>
              <a:rPr lang="en-CA" sz="4000" b="1"/>
            </a:br>
            <a:endParaRPr lang="en-US" sz="4000" b="1"/>
          </a:p>
        </p:txBody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CA" sz="2800"/>
              <a:t>Step One: Determine how many atoms of each different element are in the formula. </a:t>
            </a:r>
          </a:p>
          <a:p>
            <a:pPr>
              <a:lnSpc>
                <a:spcPct val="80000"/>
              </a:lnSpc>
            </a:pPr>
            <a:r>
              <a:rPr lang="en-CA" sz="2800"/>
              <a:t>Step Two: Look up the atomic weight of each element in a periodic table. </a:t>
            </a:r>
          </a:p>
          <a:p>
            <a:pPr>
              <a:lnSpc>
                <a:spcPct val="80000"/>
              </a:lnSpc>
            </a:pPr>
            <a:r>
              <a:rPr lang="en-CA" sz="2800"/>
              <a:t>Step Three: Multiply step one times step two for each element. </a:t>
            </a:r>
          </a:p>
          <a:p>
            <a:pPr>
              <a:lnSpc>
                <a:spcPct val="80000"/>
              </a:lnSpc>
            </a:pPr>
            <a:r>
              <a:rPr lang="en-CA" sz="2800"/>
              <a:t>Step Four: Add the results of step three together and round off as necessary. </a:t>
            </a:r>
            <a:endParaRPr lang="en-US" sz="28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dirty="0"/>
              <a:t>Special Note about Hydrates</a:t>
            </a:r>
            <a:br>
              <a:rPr lang="en-CA" sz="4000" b="1" dirty="0"/>
            </a:br>
            <a:endParaRPr lang="en-US" sz="4000" b="1" dirty="0"/>
          </a:p>
        </p:txBody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sz="2800" dirty="0"/>
              <a:t>Suppose you were asked to calculate the molar mass of CuSO</a:t>
            </a:r>
            <a:r>
              <a:rPr lang="en-CA" sz="2800" baseline="-25000" dirty="0"/>
              <a:t>4</a:t>
            </a:r>
            <a:r>
              <a:rPr lang="en-CA" sz="2800" dirty="0"/>
              <a:t> . 5H</a:t>
            </a:r>
            <a:r>
              <a:rPr lang="en-CA" sz="2800" baseline="-25000" dirty="0"/>
              <a:t>2</a:t>
            </a:r>
            <a:r>
              <a:rPr lang="en-CA" sz="2800" dirty="0"/>
              <a:t>O </a:t>
            </a:r>
          </a:p>
          <a:p>
            <a:pPr>
              <a:lnSpc>
                <a:spcPct val="90000"/>
              </a:lnSpc>
            </a:pPr>
            <a:r>
              <a:rPr lang="en-CA" sz="2800" dirty="0"/>
              <a:t>Remember that the dot DOES NOT mean multiply.</a:t>
            </a:r>
          </a:p>
          <a:p>
            <a:pPr>
              <a:lnSpc>
                <a:spcPct val="90000"/>
              </a:lnSpc>
            </a:pPr>
            <a:r>
              <a:rPr lang="en-CA" sz="2800" dirty="0"/>
              <a:t>You could approach this two ways: </a:t>
            </a:r>
            <a:endParaRPr lang="en-US" sz="2800" dirty="0"/>
          </a:p>
          <a:p>
            <a:pPr lvl="1">
              <a:lnSpc>
                <a:spcPct val="90000"/>
              </a:lnSpc>
            </a:pPr>
            <a:r>
              <a:rPr lang="en-CA" sz="2400" dirty="0"/>
              <a:t>Add the atomic weights of one copper, one sulfur, nine oxygens, and ten hydrogens. </a:t>
            </a:r>
          </a:p>
          <a:p>
            <a:pPr lvl="1">
              <a:lnSpc>
                <a:spcPct val="90000"/>
              </a:lnSpc>
            </a:pPr>
            <a:r>
              <a:rPr lang="en-CA" sz="2400" dirty="0"/>
              <a:t>Add the atomic weights of one copper, one sulfur, and four oxygens. Then add the molecular weight of five H2O molecules. </a:t>
            </a:r>
            <a:endParaRPr lang="en-US" sz="2400" dirty="0"/>
          </a:p>
          <a:p>
            <a:pPr>
              <a:lnSpc>
                <a:spcPct val="90000"/>
              </a:lnSpc>
            </a:pPr>
            <a:r>
              <a:rPr lang="en-CA" sz="2800" dirty="0"/>
              <a:t>The answer is 249.68 </a:t>
            </a:r>
            <a:r>
              <a:rPr lang="en-CA" sz="2800" dirty="0" err="1"/>
              <a:t>amu</a:t>
            </a:r>
            <a:r>
              <a:rPr lang="en-CA" sz="2800" dirty="0"/>
              <a:t>.</a:t>
            </a:r>
            <a:r>
              <a:rPr lang="en-US" sz="2800" dirty="0"/>
              <a:t> 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pPr algn="ctr">
              <a:buFontTx/>
              <a:buNone/>
            </a:pPr>
            <a:r>
              <a:rPr lang="en-CA" sz="4800" b="1" dirty="0">
                <a:solidFill>
                  <a:srgbClr val="9966FF"/>
                </a:solidFill>
                <a:latin typeface="Bradley Hand ITC" pitchFamily="66" charset="0"/>
                <a:cs typeface="Arial" charset="0"/>
                <a:sym typeface="Wingdings" pitchFamily="2" charset="2"/>
              </a:rPr>
              <a:t></a:t>
            </a:r>
            <a:r>
              <a:rPr lang="en-CA" sz="4800" b="1" dirty="0">
                <a:solidFill>
                  <a:srgbClr val="9966FF"/>
                </a:solidFill>
                <a:latin typeface="Bradley Hand ITC" pitchFamily="66" charset="0"/>
              </a:rPr>
              <a:t>Assignment</a:t>
            </a:r>
            <a:r>
              <a:rPr lang="en-CA" sz="4800" b="1" dirty="0">
                <a:solidFill>
                  <a:srgbClr val="9966FF"/>
                </a:solidFill>
                <a:latin typeface="Bradley Hand ITC" pitchFamily="66" charset="0"/>
                <a:sym typeface="Wingdings" pitchFamily="2" charset="2"/>
              </a:rPr>
              <a:t></a:t>
            </a:r>
            <a:endParaRPr lang="en-CA" sz="4800" b="1" dirty="0">
              <a:solidFill>
                <a:srgbClr val="9966FF"/>
              </a:solidFill>
              <a:latin typeface="Bradley Hand ITC" pitchFamily="66" charset="0"/>
            </a:endParaRPr>
          </a:p>
          <a:p>
            <a:r>
              <a:rPr lang="en-CA" b="1" dirty="0"/>
              <a:t>SWB (Hebden workbook) page 80 </a:t>
            </a:r>
          </a:p>
          <a:p>
            <a:pPr>
              <a:buFontTx/>
              <a:buNone/>
            </a:pPr>
            <a:r>
              <a:rPr lang="en-CA" b="1" dirty="0"/>
              <a:t># 6 (OL) and 7</a:t>
            </a:r>
            <a:r>
              <a:rPr lang="en-US" dirty="0"/>
              <a:t> </a:t>
            </a:r>
          </a:p>
          <a:p>
            <a:pPr>
              <a:buFontTx/>
              <a:buNone/>
            </a:pPr>
            <a:r>
              <a:rPr lang="en-US" dirty="0"/>
              <a:t>Ex.  a). NO</a:t>
            </a:r>
          </a:p>
          <a:p>
            <a:pPr algn="just">
              <a:buFontTx/>
              <a:buNone/>
            </a:pPr>
            <a:r>
              <a:rPr lang="en-US" dirty="0"/>
              <a:t>				1 x 14= 14 g/mol</a:t>
            </a:r>
          </a:p>
          <a:p>
            <a:pPr algn="just">
              <a:buFontTx/>
              <a:buNone/>
            </a:pPr>
            <a:r>
              <a:rPr lang="en-US" dirty="0"/>
              <a:t>				</a:t>
            </a:r>
            <a:r>
              <a:rPr lang="en-US" u="sng" dirty="0"/>
              <a:t>1 x 16= 16g/mol</a:t>
            </a:r>
          </a:p>
          <a:p>
            <a:pPr algn="just">
              <a:buFontTx/>
              <a:buNone/>
            </a:pPr>
            <a:r>
              <a:rPr lang="en-US" dirty="0"/>
              <a:t>          			  =30 g/mol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>
                <a:solidFill>
                  <a:srgbClr val="FF0066"/>
                </a:solidFill>
              </a:rPr>
              <a:t>5.2 (part 2) Preview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Read SWB pages 81-85</a:t>
            </a:r>
          </a:p>
          <a:p>
            <a:r>
              <a:rPr lang="en-CA"/>
              <a:t>What are the key vocabulary term(s) in this section (5.2 part 2)?</a:t>
            </a:r>
          </a:p>
          <a:p>
            <a:r>
              <a:rPr lang="en-CA"/>
              <a:t>Look at the Learning Outcomes for this section.  Write down, in your own words if you can, the learning outcomes that this section of notes will cover?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613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143000"/>
            <a:ext cx="6477000" cy="5715000"/>
          </a:xfrm>
          <a:prstGeom prst="rect">
            <a:avLst/>
          </a:prstGeom>
          <a:noFill/>
        </p:spPr>
      </p:pic>
      <p:sp>
        <p:nvSpPr>
          <p:cNvPr id="2816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676400" y="228600"/>
            <a:ext cx="7772400" cy="4114800"/>
          </a:xfrm>
        </p:spPr>
        <p:txBody>
          <a:bodyPr/>
          <a:lstStyle/>
          <a:p>
            <a:pPr>
              <a:buFontTx/>
              <a:buNone/>
            </a:pPr>
            <a:r>
              <a:rPr lang="en-US">
                <a:latin typeface="Brush Script MT" pitchFamily="66" charset="0"/>
              </a:rPr>
              <a:t>Welcome to Mole Island</a:t>
            </a:r>
          </a:p>
        </p:txBody>
      </p:sp>
      <p:grpSp>
        <p:nvGrpSpPr>
          <p:cNvPr id="281603" name="Group 3"/>
          <p:cNvGrpSpPr>
            <a:grpSpLocks/>
          </p:cNvGrpSpPr>
          <p:nvPr/>
        </p:nvGrpSpPr>
        <p:grpSpPr bwMode="auto">
          <a:xfrm>
            <a:off x="914400" y="914400"/>
            <a:ext cx="2286000" cy="1524000"/>
            <a:chOff x="480" y="624"/>
            <a:chExt cx="1440" cy="960"/>
          </a:xfrm>
        </p:grpSpPr>
        <p:sp>
          <p:nvSpPr>
            <p:cNvPr id="281604" name="AutoShape 4"/>
            <p:cNvSpPr>
              <a:spLocks noChangeArrowheads="1"/>
            </p:cNvSpPr>
            <p:nvPr/>
          </p:nvSpPr>
          <p:spPr bwMode="auto">
            <a:xfrm>
              <a:off x="480" y="624"/>
              <a:ext cx="1440" cy="960"/>
            </a:xfrm>
            <a:prstGeom prst="cloudCallout">
              <a:avLst>
                <a:gd name="adj1" fmla="val 10347"/>
                <a:gd name="adj2" fmla="val 79167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CA" sz="2400"/>
            </a:p>
          </p:txBody>
        </p:sp>
        <p:sp>
          <p:nvSpPr>
            <p:cNvPr id="281605" name="Text Box 5"/>
            <p:cNvSpPr txBox="1">
              <a:spLocks noChangeArrowheads="1"/>
            </p:cNvSpPr>
            <p:nvPr/>
          </p:nvSpPr>
          <p:spPr bwMode="auto">
            <a:xfrm>
              <a:off x="672" y="887"/>
              <a:ext cx="111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 mole = 22.4 L</a:t>
              </a:r>
            </a:p>
            <a:p>
              <a:r>
                <a:rPr lang="en-US"/>
                <a:t>   @ STP</a:t>
              </a:r>
            </a:p>
          </p:txBody>
        </p:sp>
      </p:grpSp>
      <p:grpSp>
        <p:nvGrpSpPr>
          <p:cNvPr id="281606" name="Group 6"/>
          <p:cNvGrpSpPr>
            <a:grpSpLocks/>
          </p:cNvGrpSpPr>
          <p:nvPr/>
        </p:nvGrpSpPr>
        <p:grpSpPr bwMode="auto">
          <a:xfrm>
            <a:off x="4267200" y="609600"/>
            <a:ext cx="2743200" cy="1143000"/>
            <a:chOff x="2880" y="384"/>
            <a:chExt cx="1728" cy="720"/>
          </a:xfrm>
        </p:grpSpPr>
        <p:sp>
          <p:nvSpPr>
            <p:cNvPr id="281607" name="AutoShape 7"/>
            <p:cNvSpPr>
              <a:spLocks noChangeArrowheads="1"/>
            </p:cNvSpPr>
            <p:nvPr/>
          </p:nvSpPr>
          <p:spPr bwMode="auto">
            <a:xfrm>
              <a:off x="2880" y="384"/>
              <a:ext cx="1728" cy="720"/>
            </a:xfrm>
            <a:prstGeom prst="cloudCallout">
              <a:avLst>
                <a:gd name="adj1" fmla="val -43056"/>
                <a:gd name="adj2" fmla="val 70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CA" sz="2400"/>
            </a:p>
          </p:txBody>
        </p:sp>
        <p:sp>
          <p:nvSpPr>
            <p:cNvPr id="281608" name="Text Box 8"/>
            <p:cNvSpPr txBox="1">
              <a:spLocks noChangeArrowheads="1"/>
            </p:cNvSpPr>
            <p:nvPr/>
          </p:nvSpPr>
          <p:spPr bwMode="auto">
            <a:xfrm>
              <a:off x="3072" y="574"/>
              <a:ext cx="1376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1 mol = molar mass</a:t>
              </a:r>
            </a:p>
          </p:txBody>
        </p:sp>
      </p:grpSp>
      <p:grpSp>
        <p:nvGrpSpPr>
          <p:cNvPr id="281609" name="Group 9"/>
          <p:cNvGrpSpPr>
            <a:grpSpLocks/>
          </p:cNvGrpSpPr>
          <p:nvPr/>
        </p:nvGrpSpPr>
        <p:grpSpPr bwMode="auto">
          <a:xfrm rot="1189818">
            <a:off x="6400800" y="1447800"/>
            <a:ext cx="2590800" cy="1524000"/>
            <a:chOff x="4128" y="960"/>
            <a:chExt cx="1632" cy="720"/>
          </a:xfrm>
        </p:grpSpPr>
        <p:sp>
          <p:nvSpPr>
            <p:cNvPr id="281610" name="AutoShape 10"/>
            <p:cNvSpPr>
              <a:spLocks noChangeArrowheads="1"/>
            </p:cNvSpPr>
            <p:nvPr/>
          </p:nvSpPr>
          <p:spPr bwMode="auto">
            <a:xfrm>
              <a:off x="4128" y="960"/>
              <a:ext cx="1632" cy="720"/>
            </a:xfrm>
            <a:prstGeom prst="cloudCallout">
              <a:avLst>
                <a:gd name="adj1" fmla="val -13421"/>
                <a:gd name="adj2" fmla="val 71389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/>
            <a:lstStyle/>
            <a:p>
              <a:pPr algn="ctr"/>
              <a:endParaRPr lang="en-CA" sz="2400"/>
            </a:p>
          </p:txBody>
        </p:sp>
        <p:sp>
          <p:nvSpPr>
            <p:cNvPr id="281611" name="Text Box 11"/>
            <p:cNvSpPr txBox="1">
              <a:spLocks noChangeArrowheads="1"/>
            </p:cNvSpPr>
            <p:nvPr/>
          </p:nvSpPr>
          <p:spPr bwMode="auto">
            <a:xfrm>
              <a:off x="4272" y="1031"/>
              <a:ext cx="1390" cy="3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/>
                <a:t>        1 mol = </a:t>
              </a:r>
            </a:p>
            <a:p>
              <a:r>
                <a:rPr lang="en-US"/>
                <a:t>6.02 x 10</a:t>
              </a:r>
              <a:r>
                <a:rPr lang="en-US" baseline="30000"/>
                <a:t>23</a:t>
              </a:r>
              <a:r>
                <a:rPr lang="en-US"/>
                <a:t> particles</a:t>
              </a:r>
            </a:p>
          </p:txBody>
        </p:sp>
      </p:grpSp>
      <p:pic>
        <p:nvPicPr>
          <p:cNvPr id="281612" name="MSBD00337_0000[1].mid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" y="65532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1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)">
                                      <p:cBhvr>
                                        <p:cTn id="9" dur="1" fill="hold"/>
                                        <p:tgtEl>
                                          <p:spTgt spid="2816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1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81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1" fill="hold"/>
                                        <p:tgtEl>
                                          <p:spTgt spid="2816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2" showWhenStopped="0">
                <p:cTn id="2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1612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771" name="Picture 27" descr="atom-quant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524000"/>
          </a:xfrm>
          <a:prstGeom prst="rect">
            <a:avLst/>
          </a:prstGeom>
          <a:noFill/>
        </p:spPr>
      </p:pic>
      <p:pic>
        <p:nvPicPr>
          <p:cNvPr id="287746" name="Picture 2" descr="packed_parti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00200"/>
            <a:ext cx="1828800" cy="1828800"/>
          </a:xfrm>
          <a:prstGeom prst="rect">
            <a:avLst/>
          </a:prstGeom>
          <a:noFill/>
        </p:spPr>
      </p:pic>
      <p:sp>
        <p:nvSpPr>
          <p:cNvPr id="28774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CA" sz="4000" b="1" u="sng"/>
              <a:t>“Mole Island”</a:t>
            </a:r>
            <a:endParaRPr lang="en-US" sz="4000" b="1" u="sng"/>
          </a:p>
        </p:txBody>
      </p:sp>
      <p:sp>
        <p:nvSpPr>
          <p:cNvPr id="287748" name="Text Box 4"/>
          <p:cNvSpPr txBox="1">
            <a:spLocks noChangeArrowheads="1"/>
          </p:cNvSpPr>
          <p:nvPr/>
        </p:nvSpPr>
        <p:spPr bwMode="auto">
          <a:xfrm>
            <a:off x="457200" y="1143000"/>
            <a:ext cx="1524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/>
              <a:t>Grams</a:t>
            </a:r>
          </a:p>
          <a:p>
            <a:pPr algn="ctr"/>
            <a:r>
              <a:rPr lang="en-US" sz="1400" b="1"/>
              <a:t>(g)</a:t>
            </a:r>
            <a:endParaRPr lang="en-US"/>
          </a:p>
        </p:txBody>
      </p:sp>
      <p:sp>
        <p:nvSpPr>
          <p:cNvPr id="287749" name="Text Box 5"/>
          <p:cNvSpPr txBox="1">
            <a:spLocks noChangeArrowheads="1"/>
          </p:cNvSpPr>
          <p:nvPr/>
        </p:nvSpPr>
        <p:spPr bwMode="auto">
          <a:xfrm>
            <a:off x="6324600" y="2209800"/>
            <a:ext cx="129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Particles</a:t>
            </a:r>
          </a:p>
          <a:p>
            <a:pPr algn="ctr"/>
            <a:r>
              <a:rPr lang="en-US" sz="1200" b="1"/>
              <a:t>(atoms, molecules)</a:t>
            </a:r>
            <a:endParaRPr lang="en-US"/>
          </a:p>
        </p:txBody>
      </p:sp>
      <p:sp>
        <p:nvSpPr>
          <p:cNvPr id="287750" name="AutoShape 6"/>
          <p:cNvSpPr>
            <a:spLocks noChangeArrowheads="1"/>
          </p:cNvSpPr>
          <p:nvPr/>
        </p:nvSpPr>
        <p:spPr bwMode="auto">
          <a:xfrm>
            <a:off x="533400" y="5410200"/>
            <a:ext cx="1943100" cy="917575"/>
          </a:xfrm>
          <a:prstGeom prst="cloudCallout">
            <a:avLst>
              <a:gd name="adj1" fmla="val -34069"/>
              <a:gd name="adj2" fmla="val 44134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Volume of a GAS at STP</a:t>
            </a:r>
            <a:endParaRPr lang="en-US"/>
          </a:p>
        </p:txBody>
      </p:sp>
      <p:sp>
        <p:nvSpPr>
          <p:cNvPr id="287751" name="AutoShape 7"/>
          <p:cNvSpPr>
            <a:spLocks noChangeArrowheads="1"/>
          </p:cNvSpPr>
          <p:nvPr/>
        </p:nvSpPr>
        <p:spPr bwMode="auto">
          <a:xfrm>
            <a:off x="3810000" y="3048000"/>
            <a:ext cx="1028700" cy="1143000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2" name="Text Box 8"/>
          <p:cNvSpPr txBox="1">
            <a:spLocks noChangeArrowheads="1"/>
          </p:cNvSpPr>
          <p:nvPr/>
        </p:nvSpPr>
        <p:spPr bwMode="auto">
          <a:xfrm>
            <a:off x="3886200" y="3276600"/>
            <a:ext cx="966788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MOLE</a:t>
            </a:r>
            <a:endParaRPr lang="en-US"/>
          </a:p>
        </p:txBody>
      </p:sp>
      <p:sp>
        <p:nvSpPr>
          <p:cNvPr id="287753" name="AutoShape 9"/>
          <p:cNvSpPr>
            <a:spLocks noChangeArrowheads="1"/>
          </p:cNvSpPr>
          <p:nvPr/>
        </p:nvSpPr>
        <p:spPr bwMode="auto">
          <a:xfrm rot="2429869">
            <a:off x="4622800" y="4402138"/>
            <a:ext cx="2133600" cy="223837"/>
          </a:xfrm>
          <a:prstGeom prst="leftRightArrow">
            <a:avLst>
              <a:gd name="adj1" fmla="val 50000"/>
              <a:gd name="adj2" fmla="val 19063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4" name="AutoShape 10"/>
          <p:cNvSpPr>
            <a:spLocks noChangeArrowheads="1"/>
          </p:cNvSpPr>
          <p:nvPr/>
        </p:nvSpPr>
        <p:spPr bwMode="auto">
          <a:xfrm rot="7906677">
            <a:off x="2108200" y="4576763"/>
            <a:ext cx="2051050" cy="228600"/>
          </a:xfrm>
          <a:prstGeom prst="leftRightArrow">
            <a:avLst>
              <a:gd name="adj1" fmla="val 50000"/>
              <a:gd name="adj2" fmla="val 1794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5" name="AutoShape 11"/>
          <p:cNvSpPr>
            <a:spLocks noChangeArrowheads="1"/>
          </p:cNvSpPr>
          <p:nvPr/>
        </p:nvSpPr>
        <p:spPr bwMode="auto">
          <a:xfrm rot="8872778">
            <a:off x="4724400" y="2743200"/>
            <a:ext cx="1447800" cy="276225"/>
          </a:xfrm>
          <a:prstGeom prst="leftRightArrow">
            <a:avLst>
              <a:gd name="adj1" fmla="val 50000"/>
              <a:gd name="adj2" fmla="val 10482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6" name="AutoShape 12"/>
          <p:cNvSpPr>
            <a:spLocks noChangeArrowheads="1"/>
          </p:cNvSpPr>
          <p:nvPr/>
        </p:nvSpPr>
        <p:spPr bwMode="auto">
          <a:xfrm rot="2322553">
            <a:off x="1768475" y="2439988"/>
            <a:ext cx="2303463" cy="228600"/>
          </a:xfrm>
          <a:prstGeom prst="leftRightArrow">
            <a:avLst>
              <a:gd name="adj1" fmla="val 50000"/>
              <a:gd name="adj2" fmla="val 20152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57" name="Text Box 13"/>
          <p:cNvSpPr txBox="1">
            <a:spLocks noChangeArrowheads="1"/>
          </p:cNvSpPr>
          <p:nvPr/>
        </p:nvSpPr>
        <p:spPr bwMode="auto">
          <a:xfrm>
            <a:off x="2209800" y="2667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/>
          </a:p>
        </p:txBody>
      </p:sp>
      <p:sp>
        <p:nvSpPr>
          <p:cNvPr id="287758" name="Text Box 14"/>
          <p:cNvSpPr txBox="1">
            <a:spLocks noChangeArrowheads="1"/>
          </p:cNvSpPr>
          <p:nvPr/>
        </p:nvSpPr>
        <p:spPr bwMode="auto">
          <a:xfrm>
            <a:off x="1050925" y="3313113"/>
            <a:ext cx="1920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287759" name="Text Box 15"/>
          <p:cNvSpPr txBox="1">
            <a:spLocks noChangeArrowheads="1"/>
          </p:cNvSpPr>
          <p:nvPr/>
        </p:nvSpPr>
        <p:spPr bwMode="auto">
          <a:xfrm>
            <a:off x="898525" y="3694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CA"/>
          </a:p>
        </p:txBody>
      </p:sp>
      <p:pic>
        <p:nvPicPr>
          <p:cNvPr id="287763" name="Picture 19" descr="lyle_beak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486400"/>
            <a:ext cx="885825" cy="1181100"/>
          </a:xfrm>
          <a:prstGeom prst="rect">
            <a:avLst/>
          </a:prstGeom>
          <a:noFill/>
        </p:spPr>
      </p:pic>
      <p:pic>
        <p:nvPicPr>
          <p:cNvPr id="287764" name="Picture 20" descr="beak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5181600"/>
            <a:ext cx="1057275" cy="1181100"/>
          </a:xfrm>
          <a:prstGeom prst="rect">
            <a:avLst/>
          </a:prstGeom>
          <a:noFill/>
        </p:spPr>
      </p:pic>
      <p:pic>
        <p:nvPicPr>
          <p:cNvPr id="287767" name="Picture 23" descr="weight_lifting_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228600"/>
            <a:ext cx="1162050" cy="869950"/>
          </a:xfrm>
          <a:prstGeom prst="rect">
            <a:avLst/>
          </a:prstGeom>
          <a:noFill/>
        </p:spPr>
      </p:pic>
      <p:sp>
        <p:nvSpPr>
          <p:cNvPr id="287768" name="AutoShape 24"/>
          <p:cNvSpPr>
            <a:spLocks noChangeArrowheads="1"/>
          </p:cNvSpPr>
          <p:nvPr/>
        </p:nvSpPr>
        <p:spPr bwMode="auto">
          <a:xfrm rot="7725595">
            <a:off x="7408069" y="1431131"/>
            <a:ext cx="831850" cy="255588"/>
          </a:xfrm>
          <a:prstGeom prst="leftRightArrow">
            <a:avLst>
              <a:gd name="adj1" fmla="val 50000"/>
              <a:gd name="adj2" fmla="val 6509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7769" name="Text Box 25"/>
          <p:cNvSpPr txBox="1">
            <a:spLocks noChangeArrowheads="1"/>
          </p:cNvSpPr>
          <p:nvPr/>
        </p:nvSpPr>
        <p:spPr bwMode="auto">
          <a:xfrm>
            <a:off x="7696200" y="381000"/>
            <a:ext cx="129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The number of specific</a:t>
            </a:r>
          </a:p>
          <a:p>
            <a:pPr algn="ctr"/>
            <a:r>
              <a:rPr lang="en-US" sz="1200" b="1"/>
              <a:t>atoms</a:t>
            </a:r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034" name="Picture 2" descr="atom-quant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524000"/>
          </a:xfrm>
          <a:prstGeom prst="rect">
            <a:avLst/>
          </a:prstGeom>
          <a:noFill/>
        </p:spPr>
      </p:pic>
      <p:pic>
        <p:nvPicPr>
          <p:cNvPr id="300035" name="Picture 3" descr="packed_parti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00200"/>
            <a:ext cx="1828800" cy="1828800"/>
          </a:xfrm>
          <a:prstGeom prst="rect">
            <a:avLst/>
          </a:prstGeom>
          <a:noFill/>
        </p:spPr>
      </p:pic>
      <p:sp>
        <p:nvSpPr>
          <p:cNvPr id="30003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CA" sz="4000" b="1" u="sng"/>
              <a:t>“Mole Island”</a:t>
            </a:r>
            <a:endParaRPr lang="en-US" sz="4000" b="1" u="sng"/>
          </a:p>
        </p:txBody>
      </p:sp>
      <p:sp>
        <p:nvSpPr>
          <p:cNvPr id="300037" name="Text Box 5"/>
          <p:cNvSpPr txBox="1">
            <a:spLocks noChangeArrowheads="1"/>
          </p:cNvSpPr>
          <p:nvPr/>
        </p:nvSpPr>
        <p:spPr bwMode="auto">
          <a:xfrm>
            <a:off x="457200" y="1143000"/>
            <a:ext cx="1524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/>
              <a:t>Grams</a:t>
            </a:r>
          </a:p>
          <a:p>
            <a:pPr algn="ctr"/>
            <a:r>
              <a:rPr lang="en-US" sz="1400" b="1"/>
              <a:t>(g)</a:t>
            </a:r>
            <a:endParaRPr lang="en-US"/>
          </a:p>
        </p:txBody>
      </p:sp>
      <p:sp>
        <p:nvSpPr>
          <p:cNvPr id="300038" name="Text Box 6"/>
          <p:cNvSpPr txBox="1">
            <a:spLocks noChangeArrowheads="1"/>
          </p:cNvSpPr>
          <p:nvPr/>
        </p:nvSpPr>
        <p:spPr bwMode="auto">
          <a:xfrm>
            <a:off x="6324600" y="2209800"/>
            <a:ext cx="129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Particles</a:t>
            </a:r>
          </a:p>
          <a:p>
            <a:pPr algn="ctr"/>
            <a:r>
              <a:rPr lang="en-US" sz="1200" b="1"/>
              <a:t>(atoms, molecules)</a:t>
            </a:r>
            <a:endParaRPr lang="en-US"/>
          </a:p>
        </p:txBody>
      </p:sp>
      <p:sp>
        <p:nvSpPr>
          <p:cNvPr id="300039" name="AutoShape 7"/>
          <p:cNvSpPr>
            <a:spLocks noChangeArrowheads="1"/>
          </p:cNvSpPr>
          <p:nvPr/>
        </p:nvSpPr>
        <p:spPr bwMode="auto">
          <a:xfrm>
            <a:off x="533400" y="5410200"/>
            <a:ext cx="1943100" cy="917575"/>
          </a:xfrm>
          <a:prstGeom prst="cloudCallout">
            <a:avLst>
              <a:gd name="adj1" fmla="val -34069"/>
              <a:gd name="adj2" fmla="val 44134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Volume of a GAS at STP</a:t>
            </a:r>
            <a:endParaRPr lang="en-US"/>
          </a:p>
        </p:txBody>
      </p:sp>
      <p:sp>
        <p:nvSpPr>
          <p:cNvPr id="300040" name="AutoShape 8"/>
          <p:cNvSpPr>
            <a:spLocks noChangeArrowheads="1"/>
          </p:cNvSpPr>
          <p:nvPr/>
        </p:nvSpPr>
        <p:spPr bwMode="auto">
          <a:xfrm>
            <a:off x="3810000" y="3048000"/>
            <a:ext cx="1028700" cy="1143000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0041" name="Text Box 9"/>
          <p:cNvSpPr txBox="1">
            <a:spLocks noChangeArrowheads="1"/>
          </p:cNvSpPr>
          <p:nvPr/>
        </p:nvSpPr>
        <p:spPr bwMode="auto">
          <a:xfrm>
            <a:off x="3886200" y="3276600"/>
            <a:ext cx="966788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MOLE</a:t>
            </a:r>
            <a:endParaRPr lang="en-US"/>
          </a:p>
        </p:txBody>
      </p:sp>
      <p:sp>
        <p:nvSpPr>
          <p:cNvPr id="300042" name="AutoShape 10"/>
          <p:cNvSpPr>
            <a:spLocks noChangeArrowheads="1"/>
          </p:cNvSpPr>
          <p:nvPr/>
        </p:nvSpPr>
        <p:spPr bwMode="auto">
          <a:xfrm rot="2429869">
            <a:off x="4622800" y="4402138"/>
            <a:ext cx="2133600" cy="223837"/>
          </a:xfrm>
          <a:prstGeom prst="leftRightArrow">
            <a:avLst>
              <a:gd name="adj1" fmla="val 50000"/>
              <a:gd name="adj2" fmla="val 19063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0043" name="AutoShape 11"/>
          <p:cNvSpPr>
            <a:spLocks noChangeArrowheads="1"/>
          </p:cNvSpPr>
          <p:nvPr/>
        </p:nvSpPr>
        <p:spPr bwMode="auto">
          <a:xfrm rot="7906677">
            <a:off x="2108200" y="4576763"/>
            <a:ext cx="2051050" cy="228600"/>
          </a:xfrm>
          <a:prstGeom prst="leftRightArrow">
            <a:avLst>
              <a:gd name="adj1" fmla="val 50000"/>
              <a:gd name="adj2" fmla="val 1794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0044" name="AutoShape 12"/>
          <p:cNvSpPr>
            <a:spLocks noChangeArrowheads="1"/>
          </p:cNvSpPr>
          <p:nvPr/>
        </p:nvSpPr>
        <p:spPr bwMode="auto">
          <a:xfrm rot="8872778">
            <a:off x="4724400" y="2743200"/>
            <a:ext cx="1447800" cy="276225"/>
          </a:xfrm>
          <a:prstGeom prst="leftRightArrow">
            <a:avLst>
              <a:gd name="adj1" fmla="val 50000"/>
              <a:gd name="adj2" fmla="val 10482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0045" name="AutoShape 13"/>
          <p:cNvSpPr>
            <a:spLocks noChangeArrowheads="1"/>
          </p:cNvSpPr>
          <p:nvPr/>
        </p:nvSpPr>
        <p:spPr bwMode="auto">
          <a:xfrm rot="2322553">
            <a:off x="1768475" y="2439988"/>
            <a:ext cx="2303463" cy="228600"/>
          </a:xfrm>
          <a:prstGeom prst="leftRightArrow">
            <a:avLst>
              <a:gd name="adj1" fmla="val 50000"/>
              <a:gd name="adj2" fmla="val 20152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0046" name="Text Box 14"/>
          <p:cNvSpPr txBox="1">
            <a:spLocks noChangeArrowheads="1"/>
          </p:cNvSpPr>
          <p:nvPr/>
        </p:nvSpPr>
        <p:spPr bwMode="auto">
          <a:xfrm>
            <a:off x="2209800" y="2667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/>
          </a:p>
        </p:txBody>
      </p:sp>
      <p:sp>
        <p:nvSpPr>
          <p:cNvPr id="300047" name="Text Box 15"/>
          <p:cNvSpPr txBox="1">
            <a:spLocks noChangeArrowheads="1"/>
          </p:cNvSpPr>
          <p:nvPr/>
        </p:nvSpPr>
        <p:spPr bwMode="auto">
          <a:xfrm>
            <a:off x="1050925" y="3313113"/>
            <a:ext cx="1920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00048" name="Text Box 16"/>
          <p:cNvSpPr txBox="1">
            <a:spLocks noChangeArrowheads="1"/>
          </p:cNvSpPr>
          <p:nvPr/>
        </p:nvSpPr>
        <p:spPr bwMode="auto">
          <a:xfrm>
            <a:off x="898525" y="3694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CA"/>
          </a:p>
        </p:txBody>
      </p:sp>
      <p:pic>
        <p:nvPicPr>
          <p:cNvPr id="300049" name="Picture 17" descr="lyle_beak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486400"/>
            <a:ext cx="885825" cy="1181100"/>
          </a:xfrm>
          <a:prstGeom prst="rect">
            <a:avLst/>
          </a:prstGeom>
          <a:noFill/>
        </p:spPr>
      </p:pic>
      <p:pic>
        <p:nvPicPr>
          <p:cNvPr id="300050" name="Picture 18" descr="beak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5181600"/>
            <a:ext cx="1057275" cy="1181100"/>
          </a:xfrm>
          <a:prstGeom prst="rect">
            <a:avLst/>
          </a:prstGeom>
          <a:noFill/>
        </p:spPr>
      </p:pic>
      <p:pic>
        <p:nvPicPr>
          <p:cNvPr id="300051" name="Picture 19" descr="weight_lifting_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228600"/>
            <a:ext cx="1162050" cy="869950"/>
          </a:xfrm>
          <a:prstGeom prst="rect">
            <a:avLst/>
          </a:prstGeom>
          <a:noFill/>
        </p:spPr>
      </p:pic>
      <p:sp>
        <p:nvSpPr>
          <p:cNvPr id="300052" name="AutoShape 20"/>
          <p:cNvSpPr>
            <a:spLocks noChangeArrowheads="1"/>
          </p:cNvSpPr>
          <p:nvPr/>
        </p:nvSpPr>
        <p:spPr bwMode="auto">
          <a:xfrm rot="7725595">
            <a:off x="7408069" y="1431131"/>
            <a:ext cx="831850" cy="255588"/>
          </a:xfrm>
          <a:prstGeom prst="leftRightArrow">
            <a:avLst>
              <a:gd name="adj1" fmla="val 50000"/>
              <a:gd name="adj2" fmla="val 6509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0053" name="Text Box 21"/>
          <p:cNvSpPr txBox="1">
            <a:spLocks noChangeArrowheads="1"/>
          </p:cNvSpPr>
          <p:nvPr/>
        </p:nvSpPr>
        <p:spPr bwMode="auto">
          <a:xfrm>
            <a:off x="7696200" y="381000"/>
            <a:ext cx="129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The number of specific</a:t>
            </a:r>
          </a:p>
          <a:p>
            <a:pPr algn="ctr"/>
            <a:r>
              <a:rPr lang="en-US" sz="1200" b="1"/>
              <a:t>atoms</a:t>
            </a:r>
            <a:endParaRPr lang="en-US"/>
          </a:p>
        </p:txBody>
      </p:sp>
      <p:sp>
        <p:nvSpPr>
          <p:cNvPr id="300054" name="Text Box 22"/>
          <p:cNvSpPr txBox="1">
            <a:spLocks noChangeArrowheads="1"/>
          </p:cNvSpPr>
          <p:nvPr/>
        </p:nvSpPr>
        <p:spPr bwMode="auto">
          <a:xfrm>
            <a:off x="1905000" y="2209800"/>
            <a:ext cx="2057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1 mol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Molar mass</a:t>
            </a:r>
          </a:p>
        </p:txBody>
      </p:sp>
      <p:sp>
        <p:nvSpPr>
          <p:cNvPr id="300055" name="Text Box 23"/>
          <p:cNvSpPr txBox="1">
            <a:spLocks noChangeArrowheads="1"/>
          </p:cNvSpPr>
          <p:nvPr/>
        </p:nvSpPr>
        <p:spPr bwMode="auto">
          <a:xfrm>
            <a:off x="4191000" y="2286000"/>
            <a:ext cx="2057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1 mol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6.022 x 10</a:t>
            </a:r>
            <a:r>
              <a:rPr lang="en-US" b="1" baseline="30000"/>
              <a:t>24</a:t>
            </a:r>
          </a:p>
        </p:txBody>
      </p:sp>
      <p:sp>
        <p:nvSpPr>
          <p:cNvPr id="300056" name="Text Box 24"/>
          <p:cNvSpPr txBox="1">
            <a:spLocks noChangeArrowheads="1"/>
          </p:cNvSpPr>
          <p:nvPr/>
        </p:nvSpPr>
        <p:spPr bwMode="auto">
          <a:xfrm>
            <a:off x="2133600" y="4343400"/>
            <a:ext cx="2057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1 mol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22.4 L</a:t>
            </a:r>
          </a:p>
        </p:txBody>
      </p:sp>
      <p:pic>
        <p:nvPicPr>
          <p:cNvPr id="300057" name="Picture 25" descr="mt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4038600"/>
            <a:ext cx="1066800" cy="933450"/>
          </a:xfrm>
          <a:prstGeom prst="rect">
            <a:avLst/>
          </a:prstGeom>
          <a:noFill/>
        </p:spPr>
      </p:pic>
      <p:sp>
        <p:nvSpPr>
          <p:cNvPr id="300058" name="Text Box 26"/>
          <p:cNvSpPr txBox="1">
            <a:spLocks noChangeArrowheads="1"/>
          </p:cNvSpPr>
          <p:nvPr/>
        </p:nvSpPr>
        <p:spPr bwMode="auto">
          <a:xfrm>
            <a:off x="6172200" y="838200"/>
            <a:ext cx="2209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1 molecule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# of ______ atoms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9" name="Rectangle 5"/>
          <p:cNvSpPr>
            <a:spLocks noChangeArrowheads="1"/>
          </p:cNvSpPr>
          <p:nvPr/>
        </p:nvSpPr>
        <p:spPr bwMode="auto">
          <a:xfrm>
            <a:off x="2668588" y="23971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7510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295400"/>
            <a:ext cx="6573838" cy="30670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we will learn in this unit…</a:t>
            </a:r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29200"/>
          </a:xfrm>
        </p:spPr>
        <p:txBody>
          <a:bodyPr/>
          <a:lstStyle/>
          <a:p>
            <a:pPr lvl="1">
              <a:lnSpc>
                <a:spcPct val="90000"/>
              </a:lnSpc>
            </a:pPr>
            <a:r>
              <a:rPr lang="en-US" sz="2400" b="1"/>
              <a:t>You will be able to explain the significance and use of the mol</a:t>
            </a:r>
          </a:p>
          <a:p>
            <a:pPr lvl="1">
              <a:lnSpc>
                <a:spcPct val="90000"/>
              </a:lnSpc>
            </a:pPr>
            <a:r>
              <a:rPr lang="en-US" sz="2400" b="1"/>
              <a:t>You will be able to perform calculations involving the mole (grams &lt;</a:t>
            </a:r>
            <a:r>
              <a:rPr lang="en-US" sz="2400" b="1">
                <a:sym typeface="Wingdings" pitchFamily="2" charset="2"/>
              </a:rPr>
              <a:t> mole, particle &gt; mole)</a:t>
            </a:r>
            <a:endParaRPr lang="en-US" sz="2400" b="1"/>
          </a:p>
          <a:p>
            <a:pPr lvl="1">
              <a:lnSpc>
                <a:spcPct val="90000"/>
              </a:lnSpc>
            </a:pPr>
            <a:r>
              <a:rPr lang="en-US" sz="2400" b="1"/>
              <a:t>You will determine relationships between molar quantities of gases at STP and perform associated calculations (gas </a:t>
            </a:r>
            <a:r>
              <a:rPr lang="en-US" sz="2400" b="1">
                <a:sym typeface="Wingdings" pitchFamily="2" charset="2"/>
              </a:rPr>
              <a:t>&gt; mole)</a:t>
            </a:r>
            <a:endParaRPr lang="en-US" sz="2400" b="1"/>
          </a:p>
          <a:p>
            <a:pPr lvl="1">
              <a:lnSpc>
                <a:spcPct val="90000"/>
              </a:lnSpc>
            </a:pPr>
            <a:r>
              <a:rPr lang="en-US" sz="2400" b="1"/>
              <a:t>You will calculate the percentage composition of each atom in a compound</a:t>
            </a:r>
          </a:p>
          <a:p>
            <a:pPr lvl="1">
              <a:lnSpc>
                <a:spcPct val="90000"/>
              </a:lnSpc>
            </a:pPr>
            <a:r>
              <a:rPr lang="en-US" sz="2400" b="1"/>
              <a:t>You will perform calculations involving molecular and empirical formulae to identify a substance</a:t>
            </a:r>
          </a:p>
          <a:p>
            <a:pPr lvl="1">
              <a:lnSpc>
                <a:spcPct val="90000"/>
              </a:lnSpc>
            </a:pPr>
            <a:r>
              <a:rPr lang="en-US" sz="2400" b="1"/>
              <a:t>You will describe concentration in terms of molarity and perform calculations involving molarity</a:t>
            </a:r>
            <a:endParaRPr lang="en-US" sz="20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447800"/>
            <a:ext cx="8229600" cy="3200400"/>
          </a:xfrm>
        </p:spPr>
        <p:txBody>
          <a:bodyPr/>
          <a:lstStyle/>
          <a:p>
            <a:r>
              <a:rPr lang="en-CA" sz="6000" b="1" i="1">
                <a:latin typeface="Comic Sans MS" pitchFamily="66" charset="0"/>
              </a:rPr>
              <a:t>MOLE CONVERSIONS!!!</a:t>
            </a:r>
            <a:endParaRPr lang="en-US" sz="6000" b="1" i="1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marL="609600" indent="-609600">
              <a:buFontTx/>
              <a:buNone/>
            </a:pPr>
            <a:r>
              <a:rPr lang="en-CA"/>
              <a:t>There are four steps to mole conversions:</a:t>
            </a:r>
          </a:p>
          <a:p>
            <a:pPr marL="609600" indent="-609600">
              <a:buFontTx/>
              <a:buNone/>
            </a:pPr>
            <a:endParaRPr lang="en-US"/>
          </a:p>
          <a:p>
            <a:pPr marL="609600" indent="-609600">
              <a:buFontTx/>
              <a:buAutoNum type="arabicPeriod"/>
            </a:pPr>
            <a:r>
              <a:rPr lang="en-CA"/>
              <a:t>Identify the Unknown </a:t>
            </a:r>
            <a:r>
              <a:rPr lang="en-CA" i="1"/>
              <a:t>and its units</a:t>
            </a:r>
          </a:p>
          <a:p>
            <a:pPr marL="609600" indent="-609600">
              <a:buFontTx/>
              <a:buAutoNum type="arabicPeriod"/>
            </a:pPr>
            <a:r>
              <a:rPr lang="en-CA"/>
              <a:t>Identify the Initial </a:t>
            </a:r>
            <a:r>
              <a:rPr lang="en-CA" i="1"/>
              <a:t>and its units</a:t>
            </a:r>
          </a:p>
          <a:p>
            <a:pPr marL="609600" indent="-609600">
              <a:buFontTx/>
              <a:buAutoNum type="arabicPeriod"/>
            </a:pPr>
            <a:r>
              <a:rPr lang="en-CA"/>
              <a:t>Identify the CF needed</a:t>
            </a:r>
          </a:p>
          <a:p>
            <a:pPr marL="609600" indent="-609600">
              <a:buFontTx/>
              <a:buAutoNum type="arabicPeriod"/>
            </a:pPr>
            <a:r>
              <a:rPr lang="en-CA"/>
              <a:t>Solve the problem</a:t>
            </a:r>
          </a:p>
          <a:p>
            <a:pPr marL="609600" indent="-609600">
              <a:buFontTx/>
              <a:buNone/>
            </a:pPr>
            <a:endParaRPr lang="en-CA"/>
          </a:p>
          <a:p>
            <a:pPr marL="609600" indent="-609600" algn="ctr">
              <a:buFontTx/>
              <a:buNone/>
            </a:pPr>
            <a:r>
              <a:rPr lang="en-US"/>
              <a:t>U= I x CF</a:t>
            </a:r>
          </a:p>
          <a:p>
            <a:pPr marL="609600" indent="-609600"/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Mole  </a:t>
            </a:r>
            <a:r>
              <a:rPr lang="en-CA">
                <a:cs typeface="Arial" charset="0"/>
              </a:rPr>
              <a:t>↔</a:t>
            </a:r>
            <a:r>
              <a:rPr lang="en-CA"/>
              <a:t> Grams </a:t>
            </a:r>
          </a:p>
        </p:txBody>
      </p:sp>
      <p:sp>
        <p:nvSpPr>
          <p:cNvPr id="303109" name="Text Box 5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ctr">
              <a:buFontTx/>
              <a:buNone/>
            </a:pPr>
            <a:r>
              <a:rPr lang="en-US" b="1" u="sng"/>
              <a:t>1 mol</a:t>
            </a:r>
          </a:p>
          <a:p>
            <a:pPr algn="ctr">
              <a:buFontTx/>
              <a:buNone/>
            </a:pPr>
            <a:r>
              <a:rPr lang="en-US" b="1"/>
              <a:t>molar mass</a:t>
            </a:r>
          </a:p>
          <a:p>
            <a:pPr algn="ctr">
              <a:buFontTx/>
              <a:buNone/>
            </a:pPr>
            <a:endParaRPr lang="en-US" b="1"/>
          </a:p>
          <a:p>
            <a:pPr>
              <a:buFontTx/>
              <a:buNone/>
            </a:pPr>
            <a:r>
              <a:rPr lang="en-US" b="1"/>
              <a:t>Add up the mass of each group of atoms in the species (ex. H</a:t>
            </a:r>
            <a:r>
              <a:rPr lang="en-US" b="1" baseline="-25000"/>
              <a:t>2</a:t>
            </a:r>
            <a:r>
              <a:rPr lang="en-US" b="1"/>
              <a:t>O = 18.0 g/mol)</a:t>
            </a:r>
          </a:p>
        </p:txBody>
      </p:sp>
      <p:sp>
        <p:nvSpPr>
          <p:cNvPr id="303110" name="Line 6"/>
          <p:cNvSpPr>
            <a:spLocks noChangeShapeType="1"/>
          </p:cNvSpPr>
          <p:nvPr/>
        </p:nvSpPr>
        <p:spPr bwMode="auto">
          <a:xfrm flipV="1">
            <a:off x="3581400" y="2743200"/>
            <a:ext cx="76200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Gas Volume Calculations </a:t>
            </a:r>
            <a:endParaRPr lang="en-US"/>
          </a:p>
        </p:txBody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8991600" cy="5257800"/>
          </a:xfrm>
        </p:spPr>
        <p:txBody>
          <a:bodyPr/>
          <a:lstStyle/>
          <a:p>
            <a:pPr algn="ctr">
              <a:buFontTx/>
              <a:buNone/>
            </a:pPr>
            <a:endParaRPr lang="en-CA" sz="2800" dirty="0"/>
          </a:p>
          <a:p>
            <a:r>
              <a:rPr lang="en-CA" sz="2800" dirty="0"/>
              <a:t>Avogadro’s Hypothesis states, “Equal volumes of different </a:t>
            </a:r>
            <a:r>
              <a:rPr lang="en-CA" sz="2800" b="1" i="1" dirty="0"/>
              <a:t>gases</a:t>
            </a:r>
            <a:r>
              <a:rPr lang="en-CA" sz="2800" dirty="0"/>
              <a:t>, at STP, contain the same number of particles.”</a:t>
            </a:r>
            <a:endParaRPr lang="en-CA" sz="2800" dirty="0">
              <a:sym typeface="WP IconicSymbolsA" pitchFamily="2" charset="2"/>
            </a:endParaRPr>
          </a:p>
          <a:p>
            <a:r>
              <a:rPr lang="en-CA" sz="2800" u="sng" dirty="0"/>
              <a:t>S</a:t>
            </a:r>
            <a:r>
              <a:rPr lang="en-CA" sz="2800" dirty="0"/>
              <a:t>tandard </a:t>
            </a:r>
            <a:r>
              <a:rPr lang="en-CA" sz="2800" u="sng" dirty="0"/>
              <a:t>T</a:t>
            </a:r>
            <a:r>
              <a:rPr lang="en-CA" sz="2800" dirty="0"/>
              <a:t>emperature and </a:t>
            </a:r>
            <a:r>
              <a:rPr lang="en-CA" sz="2800" u="sng" dirty="0"/>
              <a:t>P</a:t>
            </a:r>
            <a:r>
              <a:rPr lang="en-CA" sz="2800" dirty="0"/>
              <a:t>ressure (STP) = </a:t>
            </a:r>
            <a:r>
              <a:rPr lang="en-CA" sz="2800" dirty="0" err="1"/>
              <a:t>O</a:t>
            </a:r>
            <a:r>
              <a:rPr lang="en-CA" sz="2800" baseline="30000" dirty="0" err="1"/>
              <a:t>o</a:t>
            </a:r>
            <a:r>
              <a:rPr lang="en-CA" sz="2800" dirty="0" err="1"/>
              <a:t>C</a:t>
            </a:r>
            <a:r>
              <a:rPr lang="en-CA" sz="2800" dirty="0"/>
              <a:t> and 101.3 </a:t>
            </a:r>
            <a:r>
              <a:rPr lang="en-CA" sz="2800" dirty="0" err="1"/>
              <a:t>kPa</a:t>
            </a:r>
            <a:r>
              <a:rPr lang="en-CA" sz="2800" dirty="0"/>
              <a:t>.</a:t>
            </a:r>
            <a:endParaRPr lang="en-CA" sz="2800" dirty="0">
              <a:sym typeface="WP IconicSymbolsA" pitchFamily="2" charset="2"/>
            </a:endParaRPr>
          </a:p>
          <a:p>
            <a:r>
              <a:rPr lang="en-CA" sz="2800" dirty="0"/>
              <a:t>Based on this information- 1 mole of ANY </a:t>
            </a:r>
            <a:r>
              <a:rPr lang="en-CA" sz="2800" b="1" i="1" dirty="0"/>
              <a:t>GAS</a:t>
            </a:r>
            <a:r>
              <a:rPr lang="en-CA" sz="2800" dirty="0"/>
              <a:t> at STP has a volume of 22.4 L.</a:t>
            </a:r>
            <a:endParaRPr lang="en-CA" sz="2800" dirty="0">
              <a:sym typeface="WP IconicSymbolsA" pitchFamily="2" charset="2"/>
            </a:endParaRPr>
          </a:p>
          <a:p>
            <a:r>
              <a:rPr lang="en-CA" sz="2800" dirty="0"/>
              <a:t>Molar Volume of a gas is the volume occupied by one mole of the gas</a:t>
            </a:r>
            <a:r>
              <a:rPr lang="en-US" dirty="0"/>
              <a:t> 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3429000" y="1295400"/>
            <a:ext cx="2057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1 mol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22.4 L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CA" sz="4000" b="1"/>
              <a:t>Avogadro Number Calculations</a:t>
            </a:r>
            <a:br>
              <a:rPr lang="en-US" sz="4000" b="1"/>
            </a:br>
            <a:endParaRPr lang="en-US" sz="4000" b="1"/>
          </a:p>
        </p:txBody>
      </p:sp>
      <p:sp>
        <p:nvSpPr>
          <p:cNvPr id="188420" name="Rectangle 4"/>
          <p:cNvSpPr>
            <a:spLocks noChangeArrowheads="1"/>
          </p:cNvSpPr>
          <p:nvPr/>
        </p:nvSpPr>
        <p:spPr bwMode="auto">
          <a:xfrm>
            <a:off x="533400" y="2723108"/>
            <a:ext cx="8083550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CA" sz="2400" dirty="0"/>
              <a:t>The value for Avogadro's Number is 6.022 x 10</a:t>
            </a:r>
            <a:r>
              <a:rPr lang="en-CA" sz="2400" baseline="30000" dirty="0"/>
              <a:t>23</a:t>
            </a:r>
            <a:r>
              <a:rPr lang="en-CA" sz="2400" dirty="0"/>
              <a:t> mol</a:t>
            </a:r>
            <a:r>
              <a:rPr lang="en-CA" sz="2400" baseline="30000" dirty="0"/>
              <a:t>-1</a:t>
            </a:r>
            <a:r>
              <a:rPr lang="en-CA" sz="2400" dirty="0"/>
              <a:t>. </a:t>
            </a:r>
            <a:endParaRPr lang="en-US" sz="2400" dirty="0"/>
          </a:p>
          <a:p>
            <a:pPr algn="ctr"/>
            <a:endParaRPr lang="en-CA" sz="2400" dirty="0"/>
          </a:p>
          <a:p>
            <a:pPr algn="ctr"/>
            <a:r>
              <a:rPr lang="en-CA" sz="2400" dirty="0"/>
              <a:t>Types of problems you might be asked look something like these: </a:t>
            </a:r>
          </a:p>
          <a:p>
            <a:pPr algn="ctr"/>
            <a:endParaRPr lang="en-US" sz="2400" dirty="0"/>
          </a:p>
          <a:p>
            <a:pPr algn="ctr"/>
            <a:r>
              <a:rPr lang="en-CA" sz="2400" dirty="0"/>
              <a:t>0.450 mole of Fe contains how many atoms? </a:t>
            </a:r>
          </a:p>
          <a:p>
            <a:pPr algn="ctr"/>
            <a:r>
              <a:rPr lang="en-CA" sz="2400" dirty="0"/>
              <a:t>0.200 mole of H2O contains how many molecules?</a:t>
            </a:r>
          </a:p>
          <a:p>
            <a:pPr algn="ctr"/>
            <a:r>
              <a:rPr lang="en-CA" sz="2400" dirty="0"/>
              <a:t>How many moles of N atoms are there in 5.00 x 10</a:t>
            </a:r>
            <a:r>
              <a:rPr lang="en-CA" sz="2400" baseline="30000" dirty="0"/>
              <a:t>17</a:t>
            </a:r>
            <a:r>
              <a:rPr lang="en-CA" sz="2400" dirty="0"/>
              <a:t> N atoms?  </a:t>
            </a:r>
          </a:p>
          <a:p>
            <a:pPr algn="ctr"/>
            <a:r>
              <a:rPr lang="en-CA" sz="2400" dirty="0"/>
              <a:t>How many moles of CH4 molecules are there in 7.50 x10</a:t>
            </a:r>
            <a:r>
              <a:rPr lang="en-CA" sz="2400" baseline="30000" dirty="0"/>
              <a:t>25</a:t>
            </a:r>
            <a:r>
              <a:rPr lang="en-CA" sz="2400" dirty="0"/>
              <a:t> CH4 molecules?</a:t>
            </a:r>
            <a:endParaRPr lang="en-US" sz="2400" dirty="0"/>
          </a:p>
        </p:txBody>
      </p:sp>
      <p:sp>
        <p:nvSpPr>
          <p:cNvPr id="188421" name="Text Box 5"/>
          <p:cNvSpPr txBox="1"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Tx/>
              <a:buNone/>
            </a:pPr>
            <a:r>
              <a:rPr lang="en-US" dirty="0"/>
              <a:t>	 </a:t>
            </a:r>
            <a:r>
              <a:rPr lang="en-US" b="1" u="sng" dirty="0"/>
              <a:t>1 mol</a:t>
            </a:r>
            <a:r>
              <a:rPr lang="en-US" dirty="0"/>
              <a:t>			or </a:t>
            </a:r>
            <a:endParaRPr lang="en-US" b="1" u="sng" dirty="0"/>
          </a:p>
          <a:p>
            <a:pPr>
              <a:buFontTx/>
              <a:buNone/>
            </a:pPr>
            <a:r>
              <a:rPr lang="en-US" b="1" dirty="0"/>
              <a:t>6.022 x 10</a:t>
            </a:r>
            <a:r>
              <a:rPr lang="en-US" b="1" baseline="30000" dirty="0"/>
              <a:t>23       </a:t>
            </a:r>
          </a:p>
        </p:txBody>
      </p:sp>
      <p:sp>
        <p:nvSpPr>
          <p:cNvPr id="188422" name="Text Box 6"/>
          <p:cNvSpPr txBox="1">
            <a:spLocks noChangeArrowheads="1"/>
          </p:cNvSpPr>
          <p:nvPr/>
        </p:nvSpPr>
        <p:spPr bwMode="auto">
          <a:xfrm>
            <a:off x="5181600" y="1524000"/>
            <a:ext cx="25146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1 molecule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# of ______ atoms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858962"/>
          </a:xfrm>
        </p:spPr>
        <p:txBody>
          <a:bodyPr/>
          <a:lstStyle/>
          <a:p>
            <a:r>
              <a:rPr lang="en-CA" b="1"/>
              <a:t>How Many Atoms in a given number of molecules?</a:t>
            </a:r>
            <a:br>
              <a:rPr lang="en-CA">
                <a:sym typeface="WP IconicSymbolsA" pitchFamily="2" charset="2"/>
              </a:rPr>
            </a:br>
            <a:endParaRPr lang="en-US">
              <a:sym typeface="WP IconicSymbolsA" pitchFamily="2" charset="2"/>
            </a:endParaRPr>
          </a:p>
        </p:txBody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828800"/>
            <a:ext cx="9144000" cy="5029200"/>
          </a:xfrm>
        </p:spPr>
        <p:txBody>
          <a:bodyPr/>
          <a:lstStyle/>
          <a:p>
            <a:pPr marL="609600" indent="-609600"/>
            <a:r>
              <a:rPr lang="en-CA"/>
              <a:t>Simply count the number of atoms in one molecule and then multiply by the number of molecules involved.</a:t>
            </a:r>
          </a:p>
          <a:p>
            <a:pPr marL="609600" indent="-609600"/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364163"/>
          </a:xfrm>
        </p:spPr>
        <p:txBody>
          <a:bodyPr/>
          <a:lstStyle/>
          <a:p>
            <a:r>
              <a:rPr lang="en-CA" b="1" dirty="0"/>
              <a:t>Example 1: How many moles of gas are contained in a balloon with a volume of 10.0 L at STP?</a:t>
            </a:r>
            <a:endParaRPr lang="en-US" dirty="0"/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 dirty="0"/>
              <a:t>Example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 is # moles</a:t>
            </a:r>
          </a:p>
          <a:p>
            <a:r>
              <a:rPr lang="en-US" dirty="0"/>
              <a:t>I is 10.0 L</a:t>
            </a:r>
          </a:p>
          <a:p>
            <a:r>
              <a:rPr lang="en-US" dirty="0"/>
              <a:t>CF is 1 mole/22.4 L</a:t>
            </a:r>
          </a:p>
          <a:p>
            <a:endParaRPr lang="en-US" dirty="0"/>
          </a:p>
          <a:p>
            <a:r>
              <a:rPr lang="en-US" dirty="0"/>
              <a:t>U= 10.0 L x </a:t>
            </a:r>
            <a:r>
              <a:rPr lang="en-US" u="sng" dirty="0"/>
              <a:t>1 mole</a:t>
            </a:r>
          </a:p>
          <a:p>
            <a:pPr marL="0" indent="0">
              <a:buNone/>
            </a:pPr>
            <a:r>
              <a:rPr lang="en-US" dirty="0"/>
              <a:t>    			22.4 L</a:t>
            </a:r>
          </a:p>
          <a:p>
            <a:pPr marL="0" indent="0">
              <a:buNone/>
            </a:pPr>
            <a:r>
              <a:rPr lang="en-US" dirty="0"/>
              <a:t>     U = 0.446 mole</a:t>
            </a:r>
          </a:p>
        </p:txBody>
      </p:sp>
    </p:spTree>
    <p:extLst>
      <p:ext uri="{BB962C8B-B14F-4D97-AF65-F5344CB8AC3E}">
        <p14:creationId xmlns:p14="http://schemas.microsoft.com/office/powerpoint/2010/main" val="334338188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/>
              <a:t>Example #2 - calculate how many grams are in 0.700 moles of H</a:t>
            </a:r>
            <a:r>
              <a:rPr lang="en-CA" sz="4000" baseline="-20000"/>
              <a:t>2</a:t>
            </a:r>
            <a:r>
              <a:rPr lang="en-CA" sz="4000"/>
              <a:t>O</a:t>
            </a:r>
            <a:r>
              <a:rPr lang="en-CA" sz="4000" baseline="-20000"/>
              <a:t>2</a:t>
            </a:r>
            <a:endParaRPr lang="en-US" sz="4000" baseline="-20000"/>
          </a:p>
        </p:txBody>
      </p:sp>
      <p:sp>
        <p:nvSpPr>
          <p:cNvPr id="2" name="TextBox 1"/>
          <p:cNvSpPr txBox="1"/>
          <p:nvPr/>
        </p:nvSpPr>
        <p:spPr>
          <a:xfrm>
            <a:off x="762000" y="1828800"/>
            <a:ext cx="8077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 = # grams</a:t>
            </a:r>
          </a:p>
          <a:p>
            <a:r>
              <a:rPr lang="en-US" dirty="0"/>
              <a:t>I = 0.700 moles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</a:p>
          <a:p>
            <a:r>
              <a:rPr lang="en-US" dirty="0"/>
              <a:t>CF = 34.0 g/mole</a:t>
            </a:r>
          </a:p>
          <a:p>
            <a:endParaRPr lang="en-US" dirty="0"/>
          </a:p>
          <a:p>
            <a:r>
              <a:rPr lang="en-US" dirty="0"/>
              <a:t># grams = 0.700 moles x </a:t>
            </a:r>
            <a:r>
              <a:rPr lang="en-US" u="sng" dirty="0"/>
              <a:t>34.0 g</a:t>
            </a:r>
            <a:endParaRPr lang="en-US" dirty="0"/>
          </a:p>
          <a:p>
            <a:r>
              <a:rPr lang="en-US" dirty="0"/>
              <a:t>			1 mole</a:t>
            </a:r>
          </a:p>
          <a:p>
            <a:endParaRPr lang="en-US" dirty="0"/>
          </a:p>
          <a:p>
            <a:r>
              <a:rPr lang="en-US" dirty="0"/>
              <a:t># grams = 23.8 g H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6019800"/>
          </a:xfrm>
        </p:spPr>
        <p:txBody>
          <a:bodyPr/>
          <a:lstStyle/>
          <a:p>
            <a:r>
              <a:rPr lang="en-CA" dirty="0"/>
              <a:t>Example #3: 0.200 mole of H</a:t>
            </a:r>
            <a:r>
              <a:rPr lang="en-CA" baseline="-25000" dirty="0"/>
              <a:t>2</a:t>
            </a:r>
            <a:r>
              <a:rPr lang="en-CA" dirty="0"/>
              <a:t>O contains how many molecules? </a:t>
            </a:r>
          </a:p>
          <a:p>
            <a:endParaRPr lang="en-CA" dirty="0"/>
          </a:p>
          <a:p>
            <a:r>
              <a:rPr lang="en-CA" dirty="0"/>
              <a:t>U = # molecules</a:t>
            </a:r>
          </a:p>
          <a:p>
            <a:r>
              <a:rPr lang="en-CA" dirty="0"/>
              <a:t>I = 0.200 mole</a:t>
            </a:r>
          </a:p>
          <a:p>
            <a:r>
              <a:rPr lang="en-CA" dirty="0"/>
              <a:t>CF = 6.02 x 10</a:t>
            </a:r>
            <a:r>
              <a:rPr lang="en-CA" baseline="30000" dirty="0"/>
              <a:t>23</a:t>
            </a:r>
            <a:r>
              <a:rPr lang="en-CA" dirty="0"/>
              <a:t> molecules/mole</a:t>
            </a:r>
            <a:endParaRPr lang="en-US" dirty="0"/>
          </a:p>
          <a:p>
            <a:endParaRPr lang="en-US" dirty="0"/>
          </a:p>
          <a:p>
            <a:r>
              <a:rPr lang="en-US" dirty="0"/>
              <a:t># </a:t>
            </a:r>
            <a:r>
              <a:rPr lang="en-US" dirty="0" err="1"/>
              <a:t>molec</a:t>
            </a:r>
            <a:r>
              <a:rPr lang="en-US" dirty="0"/>
              <a:t> = 0.200 mole x </a:t>
            </a:r>
            <a:r>
              <a:rPr lang="en-US" u="sng" dirty="0"/>
              <a:t>6.02 x 10</a:t>
            </a:r>
            <a:r>
              <a:rPr lang="en-US" u="sng" baseline="30000" dirty="0"/>
              <a:t>23</a:t>
            </a:r>
            <a:r>
              <a:rPr lang="en-US" u="sng" dirty="0"/>
              <a:t> </a:t>
            </a:r>
            <a:r>
              <a:rPr lang="en-US" u="sng" dirty="0" err="1"/>
              <a:t>molec</a:t>
            </a:r>
            <a:endParaRPr lang="en-US" u="sng" dirty="0"/>
          </a:p>
          <a:p>
            <a:pPr marL="0" indent="0">
              <a:buNone/>
            </a:pPr>
            <a:r>
              <a:rPr lang="en-US" dirty="0"/>
              <a:t>					      1 mole</a:t>
            </a:r>
          </a:p>
          <a:p>
            <a:pPr marL="0" indent="0">
              <a:buNone/>
            </a:pPr>
            <a:r>
              <a:rPr lang="en-US" dirty="0"/>
              <a:t> # </a:t>
            </a:r>
            <a:r>
              <a:rPr lang="en-US" dirty="0" err="1"/>
              <a:t>molec</a:t>
            </a:r>
            <a:r>
              <a:rPr lang="en-US" dirty="0"/>
              <a:t> = 1.204 x 10</a:t>
            </a:r>
            <a:r>
              <a:rPr lang="en-US" baseline="30000" dirty="0"/>
              <a:t>23</a:t>
            </a:r>
            <a:r>
              <a:rPr lang="en-US" dirty="0"/>
              <a:t> molecules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>
                <a:solidFill>
                  <a:srgbClr val="FF0066"/>
                </a:solidFill>
              </a:rPr>
              <a:t>5.1 and 5.2 (part 1) Preview</a:t>
            </a:r>
          </a:p>
        </p:txBody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/>
              <a:t>Read SWB pages 77-80</a:t>
            </a:r>
          </a:p>
          <a:p>
            <a:pPr>
              <a:lnSpc>
                <a:spcPct val="90000"/>
              </a:lnSpc>
              <a:buFontTx/>
              <a:buNone/>
            </a:pPr>
            <a:endParaRPr lang="en-CA"/>
          </a:p>
          <a:p>
            <a:pPr>
              <a:lnSpc>
                <a:spcPct val="90000"/>
              </a:lnSpc>
            </a:pPr>
            <a:r>
              <a:rPr lang="en-CA"/>
              <a:t>What are the key vocabulary term(s) in this section (5.1 and 5.2 part 1)?</a:t>
            </a:r>
          </a:p>
          <a:p>
            <a:pPr>
              <a:lnSpc>
                <a:spcPct val="90000"/>
              </a:lnSpc>
              <a:buFontTx/>
              <a:buNone/>
            </a:pPr>
            <a:endParaRPr lang="en-CA"/>
          </a:p>
          <a:p>
            <a:pPr>
              <a:lnSpc>
                <a:spcPct val="90000"/>
              </a:lnSpc>
            </a:pPr>
            <a:r>
              <a:rPr lang="en-CA"/>
              <a:t>Look at the Learning Outcomes for this section.  Write down, in your own words if you can, the learning outcomes that this section of notes will cover?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249362"/>
          </a:xfrm>
        </p:spPr>
        <p:txBody>
          <a:bodyPr/>
          <a:lstStyle/>
          <a:p>
            <a:r>
              <a:rPr lang="en-CA" b="1" dirty="0"/>
              <a:t>Example #4: 0.450 mole of Fe contain how many atoms?</a:t>
            </a:r>
            <a:endParaRPr lang="en-US" b="1" dirty="0"/>
          </a:p>
        </p:txBody>
      </p:sp>
      <p:sp>
        <p:nvSpPr>
          <p:cNvPr id="19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33400" y="1905000"/>
            <a:ext cx="8458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 = # atoms</a:t>
            </a:r>
          </a:p>
          <a:p>
            <a:r>
              <a:rPr lang="en-US" dirty="0"/>
              <a:t>I = 0.450 mole</a:t>
            </a:r>
          </a:p>
          <a:p>
            <a:r>
              <a:rPr lang="en-US" dirty="0"/>
              <a:t>CF = 6.02 x 10</a:t>
            </a:r>
            <a:r>
              <a:rPr lang="en-US" baseline="30000" dirty="0"/>
              <a:t>23</a:t>
            </a:r>
            <a:r>
              <a:rPr lang="en-US" dirty="0"/>
              <a:t> atoms/mole</a:t>
            </a:r>
          </a:p>
          <a:p>
            <a:endParaRPr lang="en-US" dirty="0"/>
          </a:p>
          <a:p>
            <a:r>
              <a:rPr lang="en-US" dirty="0"/>
              <a:t># atoms = 0.450 mole x </a:t>
            </a:r>
            <a:r>
              <a:rPr lang="en-US" u="sng" dirty="0"/>
              <a:t>6.02 x 1023 atoms</a:t>
            </a:r>
          </a:p>
          <a:p>
            <a:r>
              <a:rPr lang="en-US" dirty="0"/>
              <a:t>			1 mole</a:t>
            </a:r>
          </a:p>
          <a:p>
            <a:endParaRPr lang="en-US" dirty="0"/>
          </a:p>
          <a:p>
            <a:r>
              <a:rPr lang="en-US" dirty="0"/>
              <a:t># atoms = 2.709 x 10</a:t>
            </a:r>
            <a:r>
              <a:rPr lang="en-US" baseline="30000" dirty="0"/>
              <a:t>23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r>
              <a:rPr lang="en-CA" sz="4000" dirty="0"/>
              <a:t>Example 5: How many HYDROGEN atoms are there in 30 molecules of H</a:t>
            </a:r>
            <a:r>
              <a:rPr lang="en-CA" sz="4000" baseline="-25000" dirty="0"/>
              <a:t>3</a:t>
            </a:r>
            <a:r>
              <a:rPr lang="en-CA" sz="4000" dirty="0"/>
              <a:t>PO</a:t>
            </a:r>
            <a:r>
              <a:rPr lang="en-CA" sz="4000" baseline="-25000" dirty="0"/>
              <a:t>4</a:t>
            </a:r>
            <a:r>
              <a:rPr lang="en-CA" sz="4000" dirty="0"/>
              <a:t>?</a:t>
            </a:r>
            <a:br>
              <a:rPr lang="en-US" sz="4000" dirty="0"/>
            </a:br>
            <a:endParaRPr lang="en-US" sz="4000" dirty="0"/>
          </a:p>
        </p:txBody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362200"/>
            <a:ext cx="8229600" cy="3763963"/>
          </a:xfrm>
        </p:spPr>
        <p:txBody>
          <a:bodyPr/>
          <a:lstStyle/>
          <a:p>
            <a:r>
              <a:rPr lang="en-CA" dirty="0"/>
              <a:t># H atoms/molecule = 3</a:t>
            </a:r>
          </a:p>
          <a:p>
            <a:r>
              <a:rPr lang="en-CA" dirty="0"/>
              <a:t># molecules = 30</a:t>
            </a:r>
          </a:p>
          <a:p>
            <a:endParaRPr lang="en-CA" dirty="0"/>
          </a:p>
          <a:p>
            <a:r>
              <a:rPr lang="en-CA" dirty="0"/>
              <a:t># H atoms = 3 x 30</a:t>
            </a:r>
          </a:p>
          <a:p>
            <a:pPr marL="0" indent="0">
              <a:buNone/>
            </a:pPr>
            <a:r>
              <a:rPr lang="en-CA" dirty="0"/>
              <a:t>		    = 90 atoms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2755" grpId="0" uiExpand="1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16162"/>
          </a:xfrm>
        </p:spPr>
        <p:txBody>
          <a:bodyPr/>
          <a:lstStyle/>
          <a:p>
            <a:r>
              <a:rPr lang="en-CA" sz="3600" b="1" dirty="0"/>
              <a:t>Example 6: What is the volume occupied by 0.350 </a:t>
            </a:r>
            <a:r>
              <a:rPr lang="en-CA" sz="3600" b="1" dirty="0" err="1"/>
              <a:t>mol</a:t>
            </a:r>
            <a:r>
              <a:rPr lang="en-CA" sz="3600" b="1" dirty="0"/>
              <a:t> of SO</a:t>
            </a:r>
            <a:r>
              <a:rPr lang="en-CA" sz="3600" b="1" baseline="-25000" dirty="0"/>
              <a:t>2</a:t>
            </a:r>
            <a:r>
              <a:rPr lang="en-CA" sz="3600" b="1" dirty="0"/>
              <a:t>(g) at STP?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914400" y="2514600"/>
            <a:ext cx="800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 = # L SO2</a:t>
            </a:r>
          </a:p>
          <a:p>
            <a:r>
              <a:rPr lang="en-US" dirty="0"/>
              <a:t>I = 0.350 </a:t>
            </a:r>
            <a:r>
              <a:rPr lang="en-US" dirty="0" err="1"/>
              <a:t>mol</a:t>
            </a:r>
            <a:r>
              <a:rPr lang="en-US" dirty="0"/>
              <a:t> </a:t>
            </a:r>
          </a:p>
          <a:p>
            <a:r>
              <a:rPr lang="en-US" dirty="0"/>
              <a:t>CF = 22.4 L/</a:t>
            </a:r>
            <a:r>
              <a:rPr lang="en-US" dirty="0" err="1"/>
              <a:t>mol</a:t>
            </a:r>
            <a:endParaRPr lang="en-US" dirty="0"/>
          </a:p>
          <a:p>
            <a:endParaRPr lang="en-US" dirty="0"/>
          </a:p>
          <a:p>
            <a:r>
              <a:rPr lang="en-US" dirty="0"/>
              <a:t># L = 0.350 </a:t>
            </a:r>
            <a:r>
              <a:rPr lang="en-US" dirty="0" err="1"/>
              <a:t>mol</a:t>
            </a:r>
            <a:r>
              <a:rPr lang="en-US" dirty="0"/>
              <a:t> SO2 x </a:t>
            </a:r>
            <a:r>
              <a:rPr lang="en-US" u="sng" dirty="0"/>
              <a:t>22.4 L</a:t>
            </a:r>
          </a:p>
          <a:p>
            <a:r>
              <a:rPr lang="en-US" dirty="0"/>
              <a:t>		        1 </a:t>
            </a:r>
            <a:r>
              <a:rPr lang="en-US" dirty="0" err="1"/>
              <a:t>mol</a:t>
            </a:r>
            <a:endParaRPr lang="en-US" dirty="0"/>
          </a:p>
          <a:p>
            <a:endParaRPr lang="en-US" dirty="0"/>
          </a:p>
          <a:p>
            <a:r>
              <a:rPr lang="en-US" dirty="0"/>
              <a:t># L SO2 = 7.84 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/>
              <a:t>Calculating Molar Mass of an </a:t>
            </a:r>
            <a:r>
              <a:rPr lang="en-CA" sz="4000" b="1" i="1" u="sng"/>
              <a:t>Unknown</a:t>
            </a:r>
            <a:r>
              <a:rPr lang="en-CA" sz="4000" b="1"/>
              <a:t> Substance</a:t>
            </a:r>
            <a:r>
              <a:rPr lang="en-US" sz="4000"/>
              <a:t> </a:t>
            </a:r>
          </a:p>
        </p:txBody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US" sz="20000">
                <a:sym typeface="Wingdings" pitchFamily="2" charset="2"/>
              </a:rPr>
              <a:t>?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>
              <a:buFontTx/>
              <a:buNone/>
            </a:pPr>
            <a:r>
              <a:rPr lang="en-CA"/>
              <a:t>Since the units for molar mass are g/mol, to find the molar mass of a substance given the mol and the grams, simply divide the grams by moles to obtain the molar mass </a:t>
            </a:r>
            <a:r>
              <a:rPr lang="en-CA">
                <a:sym typeface="Wingdings" pitchFamily="2" charset="2"/>
              </a:rPr>
              <a:t></a:t>
            </a:r>
          </a:p>
          <a:p>
            <a:pPr algn="ctr">
              <a:buFontTx/>
              <a:buNone/>
            </a:pPr>
            <a:endParaRPr lang="en-US">
              <a:sym typeface="Wingdings" pitchFamily="2" charset="2"/>
            </a:endParaRPr>
          </a:p>
          <a:p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6600" b="1">
                <a:solidFill>
                  <a:srgbClr val="9966FF"/>
                </a:solidFill>
                <a:latin typeface="Bradley Hand ITC" pitchFamily="66" charset="0"/>
                <a:cs typeface="Arial" charset="0"/>
                <a:sym typeface="Wingdings" pitchFamily="2" charset="2"/>
              </a:rPr>
              <a:t></a:t>
            </a:r>
            <a:r>
              <a:rPr lang="en-CA" sz="6600" b="1">
                <a:solidFill>
                  <a:srgbClr val="9966FF"/>
                </a:solidFill>
                <a:latin typeface="Bradley Hand ITC" pitchFamily="66" charset="0"/>
              </a:rPr>
              <a:t>Assignment</a:t>
            </a:r>
            <a:r>
              <a:rPr lang="en-CA" sz="6600" b="1">
                <a:solidFill>
                  <a:srgbClr val="9966FF"/>
                </a:solidFill>
                <a:latin typeface="Bradley Hand ITC" pitchFamily="66" charset="0"/>
                <a:sym typeface="Wingdings" pitchFamily="2" charset="2"/>
              </a:rPr>
              <a:t></a:t>
            </a:r>
            <a:endParaRPr lang="en-US" sz="6600" b="1">
              <a:solidFill>
                <a:srgbClr val="9966FF"/>
              </a:solidFill>
              <a:latin typeface="Bradley Hand ITC" pitchFamily="66" charset="0"/>
              <a:sym typeface="Wingdings" pitchFamily="2" charset="2"/>
            </a:endParaRP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CA"/>
              <a:t>SWB:</a:t>
            </a:r>
          </a:p>
          <a:p>
            <a:pPr>
              <a:buFontTx/>
              <a:buNone/>
            </a:pPr>
            <a:r>
              <a:rPr lang="en-CA"/>
              <a:t>Ex.) 8 (OL), 9 (OL), 10 (ALL) page 82</a:t>
            </a:r>
          </a:p>
          <a:p>
            <a:pPr>
              <a:buFontTx/>
              <a:buNone/>
            </a:pPr>
            <a:r>
              <a:rPr lang="en-CA"/>
              <a:t>Ex.) 11 and 12 page 83</a:t>
            </a:r>
            <a:endParaRPr lang="en-US"/>
          </a:p>
          <a:p>
            <a:pPr>
              <a:buFontTx/>
              <a:buNone/>
            </a:pPr>
            <a:r>
              <a:rPr lang="en-CA"/>
              <a:t>Ex.) #15 (b, d, and g) page 84,  #23 (a, and b) page 87, #39 (e and f) page 89</a:t>
            </a:r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>
                <a:solidFill>
                  <a:srgbClr val="FF0066"/>
                </a:solidFill>
              </a:rPr>
              <a:t>5.3 Preview</a:t>
            </a:r>
          </a:p>
        </p:txBody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Read SWB pages 85-90</a:t>
            </a:r>
          </a:p>
          <a:p>
            <a:r>
              <a:rPr lang="en-CA"/>
              <a:t>What are the key vocabulary term(s) in this section (5.3)?</a:t>
            </a:r>
          </a:p>
          <a:p>
            <a:r>
              <a:rPr lang="en-CA"/>
              <a:t>Look at the Learning Outcomes for this section.  Write down, in your own words if you can, the learning outcomes that this section of notes will cover?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CA" sz="4000" b="1"/>
              <a:t>5-3</a:t>
            </a:r>
            <a:r>
              <a:rPr lang="en-CA" sz="4000"/>
              <a:t> </a:t>
            </a:r>
            <a:r>
              <a:rPr lang="en-CA" sz="4000" b="1"/>
              <a:t>Multiple Conversions between Moles, Mass, Volume, and Number of Particles</a:t>
            </a:r>
            <a:r>
              <a:rPr lang="en-US" sz="4000"/>
              <a:t> </a:t>
            </a:r>
          </a:p>
        </p:txBody>
      </p:sp>
      <p:pic>
        <p:nvPicPr>
          <p:cNvPr id="199687" name="Picture 7" descr="mole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4038600"/>
            <a:ext cx="1133475" cy="2095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b="1"/>
              <a:t>When you are completing multiple conversions, you must remember the “mole” unit is CENTRAL to ALL conversions.</a:t>
            </a:r>
            <a:endParaRPr lang="en-US" b="1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02" name="Picture 2" descr="atom-quant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7600" y="0"/>
            <a:ext cx="1676400" cy="1524000"/>
          </a:xfrm>
          <a:prstGeom prst="rect">
            <a:avLst/>
          </a:prstGeom>
          <a:noFill/>
        </p:spPr>
      </p:pic>
      <p:pic>
        <p:nvPicPr>
          <p:cNvPr id="307203" name="Picture 3" descr="packed_particl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600200"/>
            <a:ext cx="1828800" cy="1828800"/>
          </a:xfrm>
          <a:prstGeom prst="rect">
            <a:avLst/>
          </a:prstGeom>
          <a:noFill/>
        </p:spPr>
      </p:pic>
      <p:sp>
        <p:nvSpPr>
          <p:cNvPr id="30720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CA" sz="4000" b="1" u="sng"/>
              <a:t>“Mole Island”</a:t>
            </a:r>
            <a:endParaRPr lang="en-US" sz="4000" b="1" u="sng"/>
          </a:p>
        </p:txBody>
      </p:sp>
      <p:sp>
        <p:nvSpPr>
          <p:cNvPr id="307205" name="Text Box 5"/>
          <p:cNvSpPr txBox="1">
            <a:spLocks noChangeArrowheads="1"/>
          </p:cNvSpPr>
          <p:nvPr/>
        </p:nvSpPr>
        <p:spPr bwMode="auto">
          <a:xfrm>
            <a:off x="457200" y="1143000"/>
            <a:ext cx="15240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400" b="1"/>
              <a:t>Grams</a:t>
            </a:r>
          </a:p>
          <a:p>
            <a:pPr algn="ctr"/>
            <a:r>
              <a:rPr lang="en-US" sz="1400" b="1"/>
              <a:t>(g)</a:t>
            </a:r>
            <a:endParaRPr lang="en-US"/>
          </a:p>
        </p:txBody>
      </p:sp>
      <p:sp>
        <p:nvSpPr>
          <p:cNvPr id="307206" name="Text Box 6"/>
          <p:cNvSpPr txBox="1">
            <a:spLocks noChangeArrowheads="1"/>
          </p:cNvSpPr>
          <p:nvPr/>
        </p:nvSpPr>
        <p:spPr bwMode="auto">
          <a:xfrm>
            <a:off x="6324600" y="2209800"/>
            <a:ext cx="129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Particles</a:t>
            </a:r>
          </a:p>
          <a:p>
            <a:pPr algn="ctr"/>
            <a:r>
              <a:rPr lang="en-US" sz="1200" b="1"/>
              <a:t>(atoms, molecules)</a:t>
            </a:r>
            <a:endParaRPr lang="en-US"/>
          </a:p>
        </p:txBody>
      </p:sp>
      <p:sp>
        <p:nvSpPr>
          <p:cNvPr id="307207" name="AutoShape 7"/>
          <p:cNvSpPr>
            <a:spLocks noChangeArrowheads="1"/>
          </p:cNvSpPr>
          <p:nvPr/>
        </p:nvSpPr>
        <p:spPr bwMode="auto">
          <a:xfrm>
            <a:off x="533400" y="5410200"/>
            <a:ext cx="1943100" cy="917575"/>
          </a:xfrm>
          <a:prstGeom prst="cloudCallout">
            <a:avLst>
              <a:gd name="adj1" fmla="val -34069"/>
              <a:gd name="adj2" fmla="val 44134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Volume of a GAS at STP</a:t>
            </a:r>
            <a:endParaRPr lang="en-US"/>
          </a:p>
        </p:txBody>
      </p:sp>
      <p:sp>
        <p:nvSpPr>
          <p:cNvPr id="307208" name="AutoShape 8"/>
          <p:cNvSpPr>
            <a:spLocks noChangeArrowheads="1"/>
          </p:cNvSpPr>
          <p:nvPr/>
        </p:nvSpPr>
        <p:spPr bwMode="auto">
          <a:xfrm>
            <a:off x="3810000" y="3048000"/>
            <a:ext cx="1028700" cy="1143000"/>
          </a:xfrm>
          <a:prstGeom prst="octagon">
            <a:avLst>
              <a:gd name="adj" fmla="val 29287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09" name="Text Box 9"/>
          <p:cNvSpPr txBox="1">
            <a:spLocks noChangeArrowheads="1"/>
          </p:cNvSpPr>
          <p:nvPr/>
        </p:nvSpPr>
        <p:spPr bwMode="auto">
          <a:xfrm>
            <a:off x="3886200" y="3276600"/>
            <a:ext cx="966788" cy="5715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MOLE</a:t>
            </a:r>
            <a:endParaRPr lang="en-US"/>
          </a:p>
        </p:txBody>
      </p:sp>
      <p:sp>
        <p:nvSpPr>
          <p:cNvPr id="307210" name="AutoShape 10"/>
          <p:cNvSpPr>
            <a:spLocks noChangeArrowheads="1"/>
          </p:cNvSpPr>
          <p:nvPr/>
        </p:nvSpPr>
        <p:spPr bwMode="auto">
          <a:xfrm rot="2429869">
            <a:off x="4622800" y="4402138"/>
            <a:ext cx="2133600" cy="223837"/>
          </a:xfrm>
          <a:prstGeom prst="leftRightArrow">
            <a:avLst>
              <a:gd name="adj1" fmla="val 50000"/>
              <a:gd name="adj2" fmla="val 190639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1" name="AutoShape 11"/>
          <p:cNvSpPr>
            <a:spLocks noChangeArrowheads="1"/>
          </p:cNvSpPr>
          <p:nvPr/>
        </p:nvSpPr>
        <p:spPr bwMode="auto">
          <a:xfrm rot="7906677">
            <a:off x="2108200" y="4576763"/>
            <a:ext cx="2051050" cy="228600"/>
          </a:xfrm>
          <a:prstGeom prst="leftRightArrow">
            <a:avLst>
              <a:gd name="adj1" fmla="val 50000"/>
              <a:gd name="adj2" fmla="val 17944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2" name="AutoShape 12"/>
          <p:cNvSpPr>
            <a:spLocks noChangeArrowheads="1"/>
          </p:cNvSpPr>
          <p:nvPr/>
        </p:nvSpPr>
        <p:spPr bwMode="auto">
          <a:xfrm rot="8872778">
            <a:off x="4724400" y="2743200"/>
            <a:ext cx="1447800" cy="276225"/>
          </a:xfrm>
          <a:prstGeom prst="leftRightArrow">
            <a:avLst>
              <a:gd name="adj1" fmla="val 50000"/>
              <a:gd name="adj2" fmla="val 10482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3" name="AutoShape 13"/>
          <p:cNvSpPr>
            <a:spLocks noChangeArrowheads="1"/>
          </p:cNvSpPr>
          <p:nvPr/>
        </p:nvSpPr>
        <p:spPr bwMode="auto">
          <a:xfrm rot="2322553">
            <a:off x="1768475" y="2439988"/>
            <a:ext cx="2303463" cy="228600"/>
          </a:xfrm>
          <a:prstGeom prst="leftRightArrow">
            <a:avLst>
              <a:gd name="adj1" fmla="val 50000"/>
              <a:gd name="adj2" fmla="val 201528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14" name="Text Box 14"/>
          <p:cNvSpPr txBox="1">
            <a:spLocks noChangeArrowheads="1"/>
          </p:cNvSpPr>
          <p:nvPr/>
        </p:nvSpPr>
        <p:spPr bwMode="auto">
          <a:xfrm>
            <a:off x="2209800" y="2667000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CA"/>
          </a:p>
        </p:txBody>
      </p:sp>
      <p:sp>
        <p:nvSpPr>
          <p:cNvPr id="307215" name="Text Box 15"/>
          <p:cNvSpPr txBox="1">
            <a:spLocks noChangeArrowheads="1"/>
          </p:cNvSpPr>
          <p:nvPr/>
        </p:nvSpPr>
        <p:spPr bwMode="auto">
          <a:xfrm>
            <a:off x="1050925" y="3313113"/>
            <a:ext cx="19208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CA"/>
          </a:p>
        </p:txBody>
      </p:sp>
      <p:sp>
        <p:nvSpPr>
          <p:cNvPr id="307216" name="Text Box 16"/>
          <p:cNvSpPr txBox="1">
            <a:spLocks noChangeArrowheads="1"/>
          </p:cNvSpPr>
          <p:nvPr/>
        </p:nvSpPr>
        <p:spPr bwMode="auto">
          <a:xfrm>
            <a:off x="898525" y="36941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CA"/>
          </a:p>
        </p:txBody>
      </p:sp>
      <p:pic>
        <p:nvPicPr>
          <p:cNvPr id="307217" name="Picture 17" descr="lyle_beaker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53400" y="5486400"/>
            <a:ext cx="885825" cy="1181100"/>
          </a:xfrm>
          <a:prstGeom prst="rect">
            <a:avLst/>
          </a:prstGeom>
          <a:noFill/>
        </p:spPr>
      </p:pic>
      <p:pic>
        <p:nvPicPr>
          <p:cNvPr id="307218" name="Picture 18" descr="beaker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7000" y="5181600"/>
            <a:ext cx="1057275" cy="1181100"/>
          </a:xfrm>
          <a:prstGeom prst="rect">
            <a:avLst/>
          </a:prstGeom>
          <a:noFill/>
        </p:spPr>
      </p:pic>
      <p:pic>
        <p:nvPicPr>
          <p:cNvPr id="307219" name="Picture 19" descr="weight_lifting_0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09600" y="228600"/>
            <a:ext cx="1162050" cy="869950"/>
          </a:xfrm>
          <a:prstGeom prst="rect">
            <a:avLst/>
          </a:prstGeom>
          <a:noFill/>
        </p:spPr>
      </p:pic>
      <p:sp>
        <p:nvSpPr>
          <p:cNvPr id="307220" name="AutoShape 20"/>
          <p:cNvSpPr>
            <a:spLocks noChangeArrowheads="1"/>
          </p:cNvSpPr>
          <p:nvPr/>
        </p:nvSpPr>
        <p:spPr bwMode="auto">
          <a:xfrm rot="7725595">
            <a:off x="7408069" y="1431131"/>
            <a:ext cx="831850" cy="255588"/>
          </a:xfrm>
          <a:prstGeom prst="leftRightArrow">
            <a:avLst>
              <a:gd name="adj1" fmla="val 50000"/>
              <a:gd name="adj2" fmla="val 65093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21" name="Text Box 21"/>
          <p:cNvSpPr txBox="1">
            <a:spLocks noChangeArrowheads="1"/>
          </p:cNvSpPr>
          <p:nvPr/>
        </p:nvSpPr>
        <p:spPr bwMode="auto">
          <a:xfrm>
            <a:off x="7696200" y="381000"/>
            <a:ext cx="1295400" cy="6858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1200" b="1"/>
              <a:t>The number of specific</a:t>
            </a:r>
          </a:p>
          <a:p>
            <a:pPr algn="ctr"/>
            <a:r>
              <a:rPr lang="en-US" sz="1200" b="1"/>
              <a:t>atoms</a:t>
            </a:r>
            <a:endParaRPr lang="en-US"/>
          </a:p>
        </p:txBody>
      </p:sp>
      <p:sp>
        <p:nvSpPr>
          <p:cNvPr id="307222" name="Text Box 22"/>
          <p:cNvSpPr txBox="1">
            <a:spLocks noChangeArrowheads="1"/>
          </p:cNvSpPr>
          <p:nvPr/>
        </p:nvSpPr>
        <p:spPr bwMode="auto">
          <a:xfrm>
            <a:off x="1905000" y="2209800"/>
            <a:ext cx="2057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1 mol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Molar mass</a:t>
            </a:r>
          </a:p>
        </p:txBody>
      </p:sp>
      <p:sp>
        <p:nvSpPr>
          <p:cNvPr id="307223" name="Text Box 23"/>
          <p:cNvSpPr txBox="1">
            <a:spLocks noChangeArrowheads="1"/>
          </p:cNvSpPr>
          <p:nvPr/>
        </p:nvSpPr>
        <p:spPr bwMode="auto">
          <a:xfrm>
            <a:off x="4191000" y="2286000"/>
            <a:ext cx="2057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1 mol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6.022 x 10</a:t>
            </a:r>
            <a:r>
              <a:rPr lang="en-US" b="1" baseline="30000"/>
              <a:t>24</a:t>
            </a:r>
          </a:p>
        </p:txBody>
      </p:sp>
      <p:sp>
        <p:nvSpPr>
          <p:cNvPr id="307224" name="Text Box 24"/>
          <p:cNvSpPr txBox="1">
            <a:spLocks noChangeArrowheads="1"/>
          </p:cNvSpPr>
          <p:nvPr/>
        </p:nvSpPr>
        <p:spPr bwMode="auto">
          <a:xfrm>
            <a:off x="2133600" y="4343400"/>
            <a:ext cx="2057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1 mol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22.4 L</a:t>
            </a:r>
          </a:p>
        </p:txBody>
      </p:sp>
      <p:pic>
        <p:nvPicPr>
          <p:cNvPr id="307225" name="Picture 25" descr="mt2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05400" y="4038600"/>
            <a:ext cx="1066800" cy="933450"/>
          </a:xfrm>
          <a:prstGeom prst="rect">
            <a:avLst/>
          </a:prstGeom>
          <a:noFill/>
        </p:spPr>
      </p:pic>
      <p:sp>
        <p:nvSpPr>
          <p:cNvPr id="307226" name="Text Box 26"/>
          <p:cNvSpPr txBox="1">
            <a:spLocks noChangeArrowheads="1"/>
          </p:cNvSpPr>
          <p:nvPr/>
        </p:nvSpPr>
        <p:spPr bwMode="auto">
          <a:xfrm>
            <a:off x="6172200" y="838200"/>
            <a:ext cx="22098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u="sng"/>
              <a:t>1 molecule</a:t>
            </a:r>
          </a:p>
          <a:p>
            <a:pPr algn="ctr">
              <a:spcBef>
                <a:spcPct val="50000"/>
              </a:spcBef>
            </a:pPr>
            <a:r>
              <a:rPr lang="en-US" b="1"/>
              <a:t># of ______ atoms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 lIns="92075" tIns="46038" rIns="92075" bIns="46038" anchor="t" anchorCtr="1">
            <a:spAutoFit/>
          </a:bodyPr>
          <a:lstStyle/>
          <a:p>
            <a:r>
              <a:rPr lang="en-US"/>
              <a:t> How you measure how much?</a:t>
            </a:r>
          </a:p>
        </p:txBody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2075" tIns="46038" rIns="92075" bIns="46038"/>
          <a:lstStyle/>
          <a:p>
            <a:r>
              <a:rPr lang="en-US"/>
              <a:t>You can measure mass, or volume, or you can count pieces.</a:t>
            </a:r>
          </a:p>
          <a:p>
            <a:r>
              <a:rPr lang="en-US"/>
              <a:t>We measure mass in grams.</a:t>
            </a:r>
          </a:p>
          <a:p>
            <a:r>
              <a:rPr lang="en-US"/>
              <a:t>We measure volume in liters.</a:t>
            </a:r>
          </a:p>
          <a:p>
            <a:r>
              <a:rPr lang="en-US"/>
              <a:t>We count pieces in </a:t>
            </a:r>
            <a:r>
              <a:rPr lang="en-US" sz="4400">
                <a:solidFill>
                  <a:schemeClr val="tx2"/>
                </a:solidFill>
              </a:rPr>
              <a:t>MOLES.</a:t>
            </a:r>
            <a:r>
              <a:rPr lang="en-US"/>
              <a:t> </a:t>
            </a:r>
          </a:p>
        </p:txBody>
      </p:sp>
    </p:spTree>
    <p:custDataLst>
      <p:tags r:id="rId1"/>
    </p:custData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5" grpId="0" build="p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3200"/>
              <a:t>Example 1: Calculate the number of </a:t>
            </a:r>
            <a:r>
              <a:rPr lang="en-US" sz="3200">
                <a:solidFill>
                  <a:schemeClr val="accent2"/>
                </a:solidFill>
              </a:rPr>
              <a:t>O atoms</a:t>
            </a:r>
            <a:r>
              <a:rPr lang="en-US" sz="3200"/>
              <a:t> in 250.0</a:t>
            </a:r>
            <a:r>
              <a:rPr lang="en-US" sz="3200">
                <a:solidFill>
                  <a:srgbClr val="FF0000"/>
                </a:solidFill>
              </a:rPr>
              <a:t>g</a:t>
            </a:r>
            <a:r>
              <a:rPr lang="en-US" sz="3200"/>
              <a:t> of CO</a:t>
            </a:r>
            <a:r>
              <a:rPr lang="en-US" sz="3200" baseline="-25000"/>
              <a:t>2</a:t>
            </a:r>
            <a:r>
              <a:rPr lang="en-US" sz="3200"/>
              <a:t>.</a:t>
            </a:r>
            <a:endParaRPr lang="en-US" sz="320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3200"/>
          </a:p>
        </p:txBody>
      </p:sp>
      <p:sp>
        <p:nvSpPr>
          <p:cNvPr id="265219" name="Oval 10"/>
          <p:cNvSpPr>
            <a:spLocks noChangeArrowheads="1"/>
          </p:cNvSpPr>
          <p:nvPr/>
        </p:nvSpPr>
        <p:spPr bwMode="auto">
          <a:xfrm>
            <a:off x="1676400" y="4572000"/>
            <a:ext cx="1219200" cy="1143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5220" name="Oval 11"/>
          <p:cNvSpPr>
            <a:spLocks noChangeArrowheads="1"/>
          </p:cNvSpPr>
          <p:nvPr/>
        </p:nvSpPr>
        <p:spPr bwMode="auto">
          <a:xfrm>
            <a:off x="2743200" y="4343400"/>
            <a:ext cx="1676400" cy="1676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5221" name="Oval 12"/>
          <p:cNvSpPr>
            <a:spLocks noChangeArrowheads="1"/>
          </p:cNvSpPr>
          <p:nvPr/>
        </p:nvSpPr>
        <p:spPr bwMode="auto">
          <a:xfrm>
            <a:off x="4191000" y="4572000"/>
            <a:ext cx="1219200" cy="1143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5222" name="Text Box 13"/>
          <p:cNvSpPr txBox="1">
            <a:spLocks noChangeArrowheads="1"/>
          </p:cNvSpPr>
          <p:nvPr/>
        </p:nvSpPr>
        <p:spPr bwMode="auto">
          <a:xfrm>
            <a:off x="5867400" y="4800600"/>
            <a:ext cx="2890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Note, there are 2 O's for each CO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molecule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800"/>
              <a:t>Example 1: Calculate the number of </a:t>
            </a:r>
            <a:r>
              <a:rPr lang="en-US" sz="2800">
                <a:solidFill>
                  <a:schemeClr val="accent2"/>
                </a:solidFill>
              </a:rPr>
              <a:t>O atoms</a:t>
            </a:r>
            <a:r>
              <a:rPr lang="en-US" sz="2800"/>
              <a:t> in 250.0</a:t>
            </a:r>
            <a:r>
              <a:rPr lang="en-US" sz="2800">
                <a:solidFill>
                  <a:srgbClr val="FF0000"/>
                </a:solidFill>
              </a:rPr>
              <a:t>g</a:t>
            </a:r>
            <a:r>
              <a:rPr lang="en-US" sz="2800"/>
              <a:t> of CO</a:t>
            </a:r>
            <a:r>
              <a:rPr lang="en-US" sz="2800" baseline="-25000"/>
              <a:t>2</a:t>
            </a:r>
            <a:r>
              <a:rPr lang="en-US" sz="2800"/>
              <a:t>.</a:t>
            </a:r>
          </a:p>
        </p:txBody>
      </p:sp>
      <p:sp>
        <p:nvSpPr>
          <p:cNvPr id="266243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71600"/>
            <a:ext cx="9144000" cy="3200400"/>
          </a:xfrm>
        </p:spPr>
        <p:txBody>
          <a:bodyPr/>
          <a:lstStyle/>
          <a:p>
            <a:pPr algn="l"/>
            <a:br>
              <a:rPr lang="en-US" sz="2000"/>
            </a:br>
            <a:br>
              <a:rPr lang="en-US" sz="2000"/>
            </a:br>
            <a:br>
              <a:rPr lang="en-US" sz="2000"/>
            </a:br>
            <a:br>
              <a:rPr lang="en-US" sz="1800"/>
            </a:br>
            <a:r>
              <a:rPr lang="en-US" sz="1800"/>
              <a:t>250. g CO</a:t>
            </a:r>
            <a:r>
              <a:rPr lang="en-US" sz="1800" baseline="-25000"/>
              <a:t>2</a:t>
            </a:r>
            <a:r>
              <a:rPr lang="en-US" sz="1800"/>
              <a:t>  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/>
              <a:t>	         </a:t>
            </a:r>
            <a:br>
              <a:rPr lang="en-US" sz="1800"/>
            </a:br>
            <a:br>
              <a:rPr lang="en-US" sz="1800"/>
            </a:br>
            <a:br>
              <a:rPr lang="en-US" sz="2000"/>
            </a:br>
            <a:r>
              <a:rPr lang="en-US" sz="2000"/>
              <a:t> 	</a:t>
            </a:r>
            <a:endParaRPr lang="en-US" sz="2000" baseline="-25000">
              <a:solidFill>
                <a:schemeClr val="accent2"/>
              </a:solidFill>
            </a:endParaRPr>
          </a:p>
        </p:txBody>
      </p:sp>
      <p:sp>
        <p:nvSpPr>
          <p:cNvPr id="266244" name="Oval 5"/>
          <p:cNvSpPr>
            <a:spLocks noChangeArrowheads="1"/>
          </p:cNvSpPr>
          <p:nvPr/>
        </p:nvSpPr>
        <p:spPr bwMode="auto">
          <a:xfrm>
            <a:off x="1676400" y="4572000"/>
            <a:ext cx="1219200" cy="1143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245" name="Oval 6"/>
          <p:cNvSpPr>
            <a:spLocks noChangeArrowheads="1"/>
          </p:cNvSpPr>
          <p:nvPr/>
        </p:nvSpPr>
        <p:spPr bwMode="auto">
          <a:xfrm>
            <a:off x="2743200" y="4343400"/>
            <a:ext cx="1676400" cy="1676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246" name="Oval 7"/>
          <p:cNvSpPr>
            <a:spLocks noChangeArrowheads="1"/>
          </p:cNvSpPr>
          <p:nvPr/>
        </p:nvSpPr>
        <p:spPr bwMode="auto">
          <a:xfrm>
            <a:off x="4191000" y="4572000"/>
            <a:ext cx="1219200" cy="1143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6247" name="Text Box 13"/>
          <p:cNvSpPr txBox="1">
            <a:spLocks noChangeArrowheads="1"/>
          </p:cNvSpPr>
          <p:nvPr/>
        </p:nvSpPr>
        <p:spPr bwMode="auto">
          <a:xfrm>
            <a:off x="5867400" y="4800600"/>
            <a:ext cx="2890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Note, there are 2 O's for each CO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molecule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800"/>
              <a:t>Example 1: Calculate the number of </a:t>
            </a:r>
            <a:r>
              <a:rPr lang="en-US" sz="2800">
                <a:solidFill>
                  <a:schemeClr val="accent2"/>
                </a:solidFill>
              </a:rPr>
              <a:t>O atoms</a:t>
            </a:r>
            <a:r>
              <a:rPr lang="en-US" sz="2800"/>
              <a:t> in 250.0</a:t>
            </a:r>
            <a:r>
              <a:rPr lang="en-US" sz="2800">
                <a:solidFill>
                  <a:srgbClr val="FF0000"/>
                </a:solidFill>
              </a:rPr>
              <a:t>g</a:t>
            </a:r>
            <a:r>
              <a:rPr lang="en-US" sz="2800"/>
              <a:t> of CO</a:t>
            </a:r>
            <a:r>
              <a:rPr lang="en-US" sz="2800" baseline="-25000"/>
              <a:t>2</a:t>
            </a:r>
            <a:r>
              <a:rPr lang="en-US" sz="2800"/>
              <a:t>.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71600"/>
            <a:ext cx="9144000" cy="3200400"/>
          </a:xfrm>
        </p:spPr>
        <p:txBody>
          <a:bodyPr/>
          <a:lstStyle/>
          <a:p>
            <a:pPr algn="l"/>
            <a:br>
              <a:rPr lang="en-US" sz="2000"/>
            </a:br>
            <a:br>
              <a:rPr lang="en-US" sz="2000"/>
            </a:br>
            <a:br>
              <a:rPr lang="en-US" sz="2000"/>
            </a:br>
            <a:br>
              <a:rPr lang="en-US" sz="1800"/>
            </a:br>
            <a:r>
              <a:rPr lang="en-US" sz="1800"/>
              <a:t>250. g CO</a:t>
            </a:r>
            <a:r>
              <a:rPr lang="en-US" sz="1800" baseline="-25000"/>
              <a:t>2</a:t>
            </a:r>
            <a:r>
              <a:rPr lang="en-US" sz="1800"/>
              <a:t>  x  </a:t>
            </a:r>
            <a:r>
              <a:rPr lang="en-US" sz="1800" u="sng"/>
              <a:t>1 mole    </a:t>
            </a:r>
            <a:r>
              <a:rPr lang="en-US" sz="1800"/>
              <a:t>  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/>
              <a:t>	         44.0 g 	</a:t>
            </a:r>
            <a:br>
              <a:rPr lang="en-US" sz="1800"/>
            </a:br>
            <a:br>
              <a:rPr lang="en-US" sz="1800"/>
            </a:br>
            <a:br>
              <a:rPr lang="en-US" sz="2000"/>
            </a:br>
            <a:r>
              <a:rPr lang="en-US" sz="2000"/>
              <a:t> 	</a:t>
            </a:r>
            <a:endParaRPr lang="en-US" sz="2000" baseline="-25000">
              <a:solidFill>
                <a:schemeClr val="accent2"/>
              </a:solidFill>
            </a:endParaRPr>
          </a:p>
        </p:txBody>
      </p:sp>
      <p:sp>
        <p:nvSpPr>
          <p:cNvPr id="267268" name="Line 6"/>
          <p:cNvSpPr>
            <a:spLocks noChangeShapeType="1"/>
          </p:cNvSpPr>
          <p:nvPr/>
        </p:nvSpPr>
        <p:spPr bwMode="auto">
          <a:xfrm>
            <a:off x="1981200" y="31242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69" name="Line 8"/>
          <p:cNvSpPr>
            <a:spLocks noChangeShapeType="1"/>
          </p:cNvSpPr>
          <p:nvPr/>
        </p:nvSpPr>
        <p:spPr bwMode="auto">
          <a:xfrm>
            <a:off x="457200" y="2819400"/>
            <a:ext cx="381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7270" name="Oval 9"/>
          <p:cNvSpPr>
            <a:spLocks noChangeArrowheads="1"/>
          </p:cNvSpPr>
          <p:nvPr/>
        </p:nvSpPr>
        <p:spPr bwMode="auto">
          <a:xfrm>
            <a:off x="1676400" y="4572000"/>
            <a:ext cx="1219200" cy="1143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7271" name="Oval 10"/>
          <p:cNvSpPr>
            <a:spLocks noChangeArrowheads="1"/>
          </p:cNvSpPr>
          <p:nvPr/>
        </p:nvSpPr>
        <p:spPr bwMode="auto">
          <a:xfrm>
            <a:off x="2743200" y="4343400"/>
            <a:ext cx="1676400" cy="1676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7272" name="Oval 11"/>
          <p:cNvSpPr>
            <a:spLocks noChangeArrowheads="1"/>
          </p:cNvSpPr>
          <p:nvPr/>
        </p:nvSpPr>
        <p:spPr bwMode="auto">
          <a:xfrm>
            <a:off x="4191000" y="4572000"/>
            <a:ext cx="1219200" cy="1143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7273" name="Text Box 13"/>
          <p:cNvSpPr txBox="1">
            <a:spLocks noChangeArrowheads="1"/>
          </p:cNvSpPr>
          <p:nvPr/>
        </p:nvSpPr>
        <p:spPr bwMode="auto">
          <a:xfrm>
            <a:off x="5867400" y="4800600"/>
            <a:ext cx="2890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Note, there are 2 O's for each CO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molecule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800"/>
              <a:t>Example 1: Calculate the number of </a:t>
            </a:r>
            <a:r>
              <a:rPr lang="en-US" sz="2800">
                <a:solidFill>
                  <a:schemeClr val="accent2"/>
                </a:solidFill>
              </a:rPr>
              <a:t>O atoms</a:t>
            </a:r>
            <a:r>
              <a:rPr lang="en-US" sz="2800"/>
              <a:t> in 250.0</a:t>
            </a:r>
            <a:r>
              <a:rPr lang="en-US" sz="2800">
                <a:solidFill>
                  <a:srgbClr val="FF0000"/>
                </a:solidFill>
              </a:rPr>
              <a:t>g</a:t>
            </a:r>
            <a:r>
              <a:rPr lang="en-US" sz="2800"/>
              <a:t> of CO</a:t>
            </a:r>
            <a:r>
              <a:rPr lang="en-US" sz="2800" baseline="-25000"/>
              <a:t>2</a:t>
            </a:r>
            <a:r>
              <a:rPr lang="en-US" sz="2800"/>
              <a:t>.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71600"/>
            <a:ext cx="9144000" cy="3200400"/>
          </a:xfrm>
        </p:spPr>
        <p:txBody>
          <a:bodyPr/>
          <a:lstStyle/>
          <a:p>
            <a:pPr algn="l"/>
            <a:br>
              <a:rPr lang="en-US" sz="2000"/>
            </a:br>
            <a:br>
              <a:rPr lang="en-US" sz="2000"/>
            </a:br>
            <a:br>
              <a:rPr lang="en-US" sz="2000"/>
            </a:br>
            <a:br>
              <a:rPr lang="en-US" sz="1800"/>
            </a:br>
            <a:r>
              <a:rPr lang="en-US" sz="1800"/>
              <a:t>250. g CO</a:t>
            </a:r>
            <a:r>
              <a:rPr lang="en-US" sz="1800" baseline="-25000"/>
              <a:t>2</a:t>
            </a:r>
            <a:r>
              <a:rPr lang="en-US" sz="1800"/>
              <a:t>  x  </a:t>
            </a:r>
            <a:r>
              <a:rPr lang="en-US" sz="1800" u="sng"/>
              <a:t>1 mole    </a:t>
            </a:r>
            <a:r>
              <a:rPr lang="en-US" sz="1800"/>
              <a:t>  x  </a:t>
            </a:r>
            <a:r>
              <a:rPr lang="en-US" sz="1800" u="sng"/>
              <a:t>6.02 x 10</a:t>
            </a:r>
            <a:r>
              <a:rPr lang="en-US" sz="1800" u="sng" baseline="30000"/>
              <a:t>23</a:t>
            </a:r>
            <a:r>
              <a:rPr lang="en-US" sz="1800" u="sng"/>
              <a:t> molec</a:t>
            </a:r>
            <a:r>
              <a:rPr lang="en-US" sz="1800"/>
              <a:t>   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/>
              <a:t>	         44.0 g 	</a:t>
            </a:r>
            <a:r>
              <a:rPr lang="en-US" sz="1800" baseline="-25000"/>
              <a:t>	       </a:t>
            </a:r>
            <a:r>
              <a:rPr lang="en-US" sz="1800"/>
              <a:t>1 mole     </a:t>
            </a:r>
            <a:br>
              <a:rPr lang="en-US" sz="1800"/>
            </a:br>
            <a:br>
              <a:rPr lang="en-US" sz="1800"/>
            </a:br>
            <a:br>
              <a:rPr lang="en-US" sz="2000"/>
            </a:br>
            <a:r>
              <a:rPr lang="en-US" sz="2000"/>
              <a:t> 	</a:t>
            </a:r>
            <a:endParaRPr lang="en-US" sz="2000" baseline="-25000">
              <a:solidFill>
                <a:schemeClr val="accent2"/>
              </a:solidFill>
            </a:endParaRPr>
          </a:p>
        </p:txBody>
      </p:sp>
      <p:sp>
        <p:nvSpPr>
          <p:cNvPr id="268292" name="Line 4"/>
          <p:cNvSpPr>
            <a:spLocks noChangeShapeType="1"/>
          </p:cNvSpPr>
          <p:nvPr/>
        </p:nvSpPr>
        <p:spPr bwMode="auto">
          <a:xfrm>
            <a:off x="4419600" y="3124200"/>
            <a:ext cx="381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293" name="Line 6"/>
          <p:cNvSpPr>
            <a:spLocks noChangeShapeType="1"/>
          </p:cNvSpPr>
          <p:nvPr/>
        </p:nvSpPr>
        <p:spPr bwMode="auto">
          <a:xfrm>
            <a:off x="1981200" y="31242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294" name="Line 7"/>
          <p:cNvSpPr>
            <a:spLocks noChangeShapeType="1"/>
          </p:cNvSpPr>
          <p:nvPr/>
        </p:nvSpPr>
        <p:spPr bwMode="auto">
          <a:xfrm>
            <a:off x="1905000" y="2819400"/>
            <a:ext cx="381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295" name="Line 8"/>
          <p:cNvSpPr>
            <a:spLocks noChangeShapeType="1"/>
          </p:cNvSpPr>
          <p:nvPr/>
        </p:nvSpPr>
        <p:spPr bwMode="auto">
          <a:xfrm>
            <a:off x="457200" y="2819400"/>
            <a:ext cx="381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8296" name="Oval 9"/>
          <p:cNvSpPr>
            <a:spLocks noChangeArrowheads="1"/>
          </p:cNvSpPr>
          <p:nvPr/>
        </p:nvSpPr>
        <p:spPr bwMode="auto">
          <a:xfrm>
            <a:off x="1676400" y="4572000"/>
            <a:ext cx="1219200" cy="1143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8297" name="Oval 10"/>
          <p:cNvSpPr>
            <a:spLocks noChangeArrowheads="1"/>
          </p:cNvSpPr>
          <p:nvPr/>
        </p:nvSpPr>
        <p:spPr bwMode="auto">
          <a:xfrm>
            <a:off x="2743200" y="4343400"/>
            <a:ext cx="1676400" cy="1676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8298" name="Oval 11"/>
          <p:cNvSpPr>
            <a:spLocks noChangeArrowheads="1"/>
          </p:cNvSpPr>
          <p:nvPr/>
        </p:nvSpPr>
        <p:spPr bwMode="auto">
          <a:xfrm>
            <a:off x="4191000" y="4572000"/>
            <a:ext cx="1219200" cy="1143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8299" name="Text Box 13"/>
          <p:cNvSpPr txBox="1">
            <a:spLocks noChangeArrowheads="1"/>
          </p:cNvSpPr>
          <p:nvPr/>
        </p:nvSpPr>
        <p:spPr bwMode="auto">
          <a:xfrm>
            <a:off x="5867400" y="4800600"/>
            <a:ext cx="2890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Note, there are 2 O's for each CO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molecule</a:t>
            </a: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800"/>
              <a:t>Example 1: Calculate the number of </a:t>
            </a:r>
            <a:r>
              <a:rPr lang="en-US" sz="2800">
                <a:solidFill>
                  <a:schemeClr val="accent2"/>
                </a:solidFill>
              </a:rPr>
              <a:t>O atoms</a:t>
            </a:r>
            <a:r>
              <a:rPr lang="en-US" sz="2800"/>
              <a:t> in 250.0</a:t>
            </a:r>
            <a:r>
              <a:rPr lang="en-US" sz="2800">
                <a:solidFill>
                  <a:srgbClr val="FF0000"/>
                </a:solidFill>
              </a:rPr>
              <a:t>g</a:t>
            </a:r>
            <a:r>
              <a:rPr lang="en-US" sz="2800"/>
              <a:t> of CO</a:t>
            </a:r>
            <a:r>
              <a:rPr lang="en-US" sz="2800" baseline="-25000"/>
              <a:t>2</a:t>
            </a:r>
            <a:r>
              <a:rPr lang="en-US" sz="2800"/>
              <a:t>.</a:t>
            </a:r>
            <a:endParaRPr lang="en-US" sz="2800">
              <a:solidFill>
                <a:srgbClr val="FF0000"/>
              </a:solidFill>
            </a:endParaRPr>
          </a:p>
          <a:p>
            <a:pPr marL="342900" indent="-342900">
              <a:spcBef>
                <a:spcPct val="20000"/>
              </a:spcBef>
            </a:pPr>
            <a:endParaRPr lang="en-US" sz="2800"/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71600"/>
            <a:ext cx="9144000" cy="3200400"/>
          </a:xfrm>
        </p:spPr>
        <p:txBody>
          <a:bodyPr/>
          <a:lstStyle/>
          <a:p>
            <a:pPr algn="l"/>
            <a:br>
              <a:rPr lang="en-US" sz="2000"/>
            </a:br>
            <a:br>
              <a:rPr lang="en-US" sz="2000"/>
            </a:br>
            <a:br>
              <a:rPr lang="en-US" sz="2000"/>
            </a:br>
            <a:br>
              <a:rPr lang="en-US" sz="1800"/>
            </a:br>
            <a:r>
              <a:rPr lang="en-US" sz="1800"/>
              <a:t>250. g CO</a:t>
            </a:r>
            <a:r>
              <a:rPr lang="en-US" sz="1800" baseline="-25000"/>
              <a:t>2</a:t>
            </a:r>
            <a:r>
              <a:rPr lang="en-US" sz="1800"/>
              <a:t>  x  </a:t>
            </a:r>
            <a:r>
              <a:rPr lang="en-US" sz="1800" u="sng"/>
              <a:t>1 mole    </a:t>
            </a:r>
            <a:r>
              <a:rPr lang="en-US" sz="1800"/>
              <a:t>  x  </a:t>
            </a:r>
            <a:r>
              <a:rPr lang="en-US" sz="1800" u="sng"/>
              <a:t>6.02 x 10</a:t>
            </a:r>
            <a:r>
              <a:rPr lang="en-US" sz="1800" u="sng" baseline="30000"/>
              <a:t>23</a:t>
            </a:r>
            <a:r>
              <a:rPr lang="en-US" sz="1800" u="sng"/>
              <a:t> molec</a:t>
            </a:r>
            <a:r>
              <a:rPr lang="en-US" sz="1800"/>
              <a:t>  x   </a:t>
            </a:r>
            <a:r>
              <a:rPr lang="en-US" sz="1800" u="sng"/>
              <a:t>2 atoms</a:t>
            </a:r>
            <a:r>
              <a:rPr lang="en-US" sz="1800"/>
              <a:t> O  =  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/>
              <a:t>	         44.0 g 	</a:t>
            </a:r>
            <a:r>
              <a:rPr lang="en-US" sz="1800" baseline="-25000"/>
              <a:t>	       </a:t>
            </a:r>
            <a:r>
              <a:rPr lang="en-US" sz="1800"/>
              <a:t>1 mole     1 molec CO</a:t>
            </a:r>
            <a:r>
              <a:rPr lang="en-US" sz="1800" baseline="-25000"/>
              <a:t>2</a:t>
            </a:r>
            <a:r>
              <a:rPr lang="en-US" sz="1800"/>
              <a:t>    </a:t>
            </a:r>
            <a:br>
              <a:rPr lang="en-US" sz="1800"/>
            </a:br>
            <a:br>
              <a:rPr lang="en-US" sz="1800"/>
            </a:br>
            <a:br>
              <a:rPr lang="en-US" sz="2000"/>
            </a:br>
            <a:r>
              <a:rPr lang="en-US" sz="2000"/>
              <a:t> 	</a:t>
            </a:r>
            <a:endParaRPr lang="en-US" sz="2000" baseline="-25000">
              <a:solidFill>
                <a:schemeClr val="accent2"/>
              </a:solidFill>
            </a:endParaRPr>
          </a:p>
        </p:txBody>
      </p:sp>
      <p:sp>
        <p:nvSpPr>
          <p:cNvPr id="269316" name="Line 4"/>
          <p:cNvSpPr>
            <a:spLocks noChangeShapeType="1"/>
          </p:cNvSpPr>
          <p:nvPr/>
        </p:nvSpPr>
        <p:spPr bwMode="auto">
          <a:xfrm>
            <a:off x="5410200" y="3124200"/>
            <a:ext cx="381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17" name="Line 5"/>
          <p:cNvSpPr>
            <a:spLocks noChangeShapeType="1"/>
          </p:cNvSpPr>
          <p:nvPr/>
        </p:nvSpPr>
        <p:spPr bwMode="auto">
          <a:xfrm>
            <a:off x="4419600" y="3124200"/>
            <a:ext cx="381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18" name="Line 6"/>
          <p:cNvSpPr>
            <a:spLocks noChangeShapeType="1"/>
          </p:cNvSpPr>
          <p:nvPr/>
        </p:nvSpPr>
        <p:spPr bwMode="auto">
          <a:xfrm>
            <a:off x="4267200" y="2819400"/>
            <a:ext cx="381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19" name="Line 7"/>
          <p:cNvSpPr>
            <a:spLocks noChangeShapeType="1"/>
          </p:cNvSpPr>
          <p:nvPr/>
        </p:nvSpPr>
        <p:spPr bwMode="auto">
          <a:xfrm>
            <a:off x="1981200" y="31242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20" name="Line 8"/>
          <p:cNvSpPr>
            <a:spLocks noChangeShapeType="1"/>
          </p:cNvSpPr>
          <p:nvPr/>
        </p:nvSpPr>
        <p:spPr bwMode="auto">
          <a:xfrm>
            <a:off x="1905000" y="2819400"/>
            <a:ext cx="381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21" name="Line 9"/>
          <p:cNvSpPr>
            <a:spLocks noChangeShapeType="1"/>
          </p:cNvSpPr>
          <p:nvPr/>
        </p:nvSpPr>
        <p:spPr bwMode="auto">
          <a:xfrm>
            <a:off x="457200" y="2819400"/>
            <a:ext cx="381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69322" name="Oval 10"/>
          <p:cNvSpPr>
            <a:spLocks noChangeArrowheads="1"/>
          </p:cNvSpPr>
          <p:nvPr/>
        </p:nvSpPr>
        <p:spPr bwMode="auto">
          <a:xfrm>
            <a:off x="1676400" y="4572000"/>
            <a:ext cx="1219200" cy="1143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9323" name="Oval 11"/>
          <p:cNvSpPr>
            <a:spLocks noChangeArrowheads="1"/>
          </p:cNvSpPr>
          <p:nvPr/>
        </p:nvSpPr>
        <p:spPr bwMode="auto">
          <a:xfrm>
            <a:off x="2743200" y="4343400"/>
            <a:ext cx="1676400" cy="1676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9324" name="Oval 12"/>
          <p:cNvSpPr>
            <a:spLocks noChangeArrowheads="1"/>
          </p:cNvSpPr>
          <p:nvPr/>
        </p:nvSpPr>
        <p:spPr bwMode="auto">
          <a:xfrm>
            <a:off x="4191000" y="4572000"/>
            <a:ext cx="1219200" cy="1143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69325" name="Text Box 13"/>
          <p:cNvSpPr txBox="1">
            <a:spLocks noChangeArrowheads="1"/>
          </p:cNvSpPr>
          <p:nvPr/>
        </p:nvSpPr>
        <p:spPr bwMode="auto">
          <a:xfrm>
            <a:off x="5867400" y="4800600"/>
            <a:ext cx="2890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Note, there are 2 O's for each CO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molecule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ChangeArrowheads="1"/>
          </p:cNvSpPr>
          <p:nvPr/>
        </p:nvSpPr>
        <p:spPr bwMode="auto">
          <a:xfrm>
            <a:off x="0" y="0"/>
            <a:ext cx="9144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/>
            <a:r>
              <a:rPr lang="en-US" sz="2800"/>
              <a:t>Example 1: Calculate the number of </a:t>
            </a:r>
            <a:r>
              <a:rPr lang="en-US" sz="2800">
                <a:solidFill>
                  <a:schemeClr val="accent2"/>
                </a:solidFill>
              </a:rPr>
              <a:t>O atoms</a:t>
            </a:r>
            <a:r>
              <a:rPr lang="en-US" sz="2800"/>
              <a:t> in 250.0</a:t>
            </a:r>
            <a:r>
              <a:rPr lang="en-US" sz="2800">
                <a:solidFill>
                  <a:srgbClr val="FF0000"/>
                </a:solidFill>
              </a:rPr>
              <a:t>g</a:t>
            </a:r>
            <a:r>
              <a:rPr lang="en-US" sz="2800"/>
              <a:t> of CO</a:t>
            </a:r>
            <a:r>
              <a:rPr lang="en-US" sz="2800" baseline="-25000"/>
              <a:t>2</a:t>
            </a:r>
            <a:r>
              <a:rPr lang="en-US" sz="2800"/>
              <a:t>.</a:t>
            </a:r>
          </a:p>
        </p:txBody>
      </p:sp>
      <p:sp>
        <p:nvSpPr>
          <p:cNvPr id="270339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71600"/>
            <a:ext cx="9144000" cy="3200400"/>
          </a:xfrm>
        </p:spPr>
        <p:txBody>
          <a:bodyPr/>
          <a:lstStyle/>
          <a:p>
            <a:pPr algn="l"/>
            <a:br>
              <a:rPr lang="en-US" sz="2000"/>
            </a:br>
            <a:br>
              <a:rPr lang="en-US" sz="2000"/>
            </a:br>
            <a:br>
              <a:rPr lang="en-US" sz="2000"/>
            </a:br>
            <a:br>
              <a:rPr lang="en-US" sz="1800"/>
            </a:br>
            <a:r>
              <a:rPr lang="en-US" sz="1800"/>
              <a:t>250. g CO</a:t>
            </a:r>
            <a:r>
              <a:rPr lang="en-US" sz="1800" baseline="-25000"/>
              <a:t>2</a:t>
            </a:r>
            <a:r>
              <a:rPr lang="en-US" sz="1800"/>
              <a:t>  x  </a:t>
            </a:r>
            <a:r>
              <a:rPr lang="en-US" sz="1800" u="sng"/>
              <a:t>1 mole    </a:t>
            </a:r>
            <a:r>
              <a:rPr lang="en-US" sz="1800"/>
              <a:t>  x  </a:t>
            </a:r>
            <a:r>
              <a:rPr lang="en-US" sz="1800" u="sng"/>
              <a:t>6.02 x 10</a:t>
            </a:r>
            <a:r>
              <a:rPr lang="en-US" sz="1800" u="sng" baseline="30000"/>
              <a:t>23</a:t>
            </a:r>
            <a:r>
              <a:rPr lang="en-US" sz="1800" u="sng"/>
              <a:t> molec</a:t>
            </a:r>
            <a:r>
              <a:rPr lang="en-US" sz="1800"/>
              <a:t>  x   </a:t>
            </a:r>
            <a:r>
              <a:rPr lang="en-US" sz="1800" u="sng"/>
              <a:t>2 atoms</a:t>
            </a:r>
            <a:r>
              <a:rPr lang="en-US" sz="1800"/>
              <a:t> O  =  </a:t>
            </a:r>
            <a:r>
              <a:rPr lang="en-US" sz="1800" b="1">
                <a:solidFill>
                  <a:srgbClr val="FF0000"/>
                </a:solidFill>
              </a:rPr>
              <a:t>6.84 x10</a:t>
            </a:r>
            <a:r>
              <a:rPr lang="en-US" sz="1800" b="1" baseline="30000">
                <a:solidFill>
                  <a:srgbClr val="FF0000"/>
                </a:solidFill>
              </a:rPr>
              <a:t>24</a:t>
            </a:r>
            <a:r>
              <a:rPr lang="en-US" sz="1800" b="1">
                <a:solidFill>
                  <a:srgbClr val="FF0000"/>
                </a:solidFill>
              </a:rPr>
              <a:t> atoms O</a:t>
            </a:r>
            <a:br>
              <a:rPr lang="en-US" sz="1800">
                <a:solidFill>
                  <a:schemeClr val="accent2"/>
                </a:solidFill>
              </a:rPr>
            </a:br>
            <a:r>
              <a:rPr lang="en-US" sz="1800"/>
              <a:t>	         44.0 g 	</a:t>
            </a:r>
            <a:r>
              <a:rPr lang="en-US" sz="1800" baseline="-25000"/>
              <a:t>	       </a:t>
            </a:r>
            <a:r>
              <a:rPr lang="en-US" sz="1800"/>
              <a:t>1 mole     1 molec CO</a:t>
            </a:r>
            <a:r>
              <a:rPr lang="en-US" sz="1800" baseline="-25000"/>
              <a:t>2</a:t>
            </a:r>
            <a:r>
              <a:rPr lang="en-US" sz="1800"/>
              <a:t>    </a:t>
            </a:r>
            <a:br>
              <a:rPr lang="en-US" sz="1800"/>
            </a:br>
            <a:br>
              <a:rPr lang="en-US" sz="1800"/>
            </a:br>
            <a:br>
              <a:rPr lang="en-US" sz="2000"/>
            </a:br>
            <a:r>
              <a:rPr lang="en-US" sz="2000"/>
              <a:t> 	</a:t>
            </a:r>
            <a:endParaRPr lang="en-US" sz="2000" baseline="-25000">
              <a:solidFill>
                <a:schemeClr val="accent2"/>
              </a:solidFill>
            </a:endParaRPr>
          </a:p>
        </p:txBody>
      </p:sp>
      <p:sp>
        <p:nvSpPr>
          <p:cNvPr id="270340" name="Line 4"/>
          <p:cNvSpPr>
            <a:spLocks noChangeShapeType="1"/>
          </p:cNvSpPr>
          <p:nvPr/>
        </p:nvSpPr>
        <p:spPr bwMode="auto">
          <a:xfrm>
            <a:off x="5410200" y="3124200"/>
            <a:ext cx="381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341" name="Line 5"/>
          <p:cNvSpPr>
            <a:spLocks noChangeShapeType="1"/>
          </p:cNvSpPr>
          <p:nvPr/>
        </p:nvSpPr>
        <p:spPr bwMode="auto">
          <a:xfrm>
            <a:off x="4419600" y="3124200"/>
            <a:ext cx="381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342" name="Line 6"/>
          <p:cNvSpPr>
            <a:spLocks noChangeShapeType="1"/>
          </p:cNvSpPr>
          <p:nvPr/>
        </p:nvSpPr>
        <p:spPr bwMode="auto">
          <a:xfrm>
            <a:off x="4267200" y="2819400"/>
            <a:ext cx="381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343" name="Line 7"/>
          <p:cNvSpPr>
            <a:spLocks noChangeShapeType="1"/>
          </p:cNvSpPr>
          <p:nvPr/>
        </p:nvSpPr>
        <p:spPr bwMode="auto">
          <a:xfrm>
            <a:off x="1981200" y="3124200"/>
            <a:ext cx="304800" cy="3048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344" name="Line 8"/>
          <p:cNvSpPr>
            <a:spLocks noChangeShapeType="1"/>
          </p:cNvSpPr>
          <p:nvPr/>
        </p:nvSpPr>
        <p:spPr bwMode="auto">
          <a:xfrm>
            <a:off x="1905000" y="2819400"/>
            <a:ext cx="381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345" name="Line 9"/>
          <p:cNvSpPr>
            <a:spLocks noChangeShapeType="1"/>
          </p:cNvSpPr>
          <p:nvPr/>
        </p:nvSpPr>
        <p:spPr bwMode="auto">
          <a:xfrm>
            <a:off x="457200" y="2819400"/>
            <a:ext cx="381000" cy="38100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0346" name="Oval 10"/>
          <p:cNvSpPr>
            <a:spLocks noChangeArrowheads="1"/>
          </p:cNvSpPr>
          <p:nvPr/>
        </p:nvSpPr>
        <p:spPr bwMode="auto">
          <a:xfrm>
            <a:off x="1676400" y="4572000"/>
            <a:ext cx="1219200" cy="1143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0347" name="Oval 11"/>
          <p:cNvSpPr>
            <a:spLocks noChangeArrowheads="1"/>
          </p:cNvSpPr>
          <p:nvPr/>
        </p:nvSpPr>
        <p:spPr bwMode="auto">
          <a:xfrm>
            <a:off x="2743200" y="4343400"/>
            <a:ext cx="1676400" cy="1676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0348" name="Oval 12"/>
          <p:cNvSpPr>
            <a:spLocks noChangeArrowheads="1"/>
          </p:cNvSpPr>
          <p:nvPr/>
        </p:nvSpPr>
        <p:spPr bwMode="auto">
          <a:xfrm>
            <a:off x="4191000" y="4572000"/>
            <a:ext cx="1219200" cy="1143000"/>
          </a:xfrm>
          <a:prstGeom prst="ellipse">
            <a:avLst/>
          </a:prstGeom>
          <a:solidFill>
            <a:srgbClr val="00008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270349" name="Text Box 13"/>
          <p:cNvSpPr txBox="1">
            <a:spLocks noChangeArrowheads="1"/>
          </p:cNvSpPr>
          <p:nvPr/>
        </p:nvSpPr>
        <p:spPr bwMode="auto">
          <a:xfrm>
            <a:off x="5867400" y="4800600"/>
            <a:ext cx="28908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Note, there are 2 O's for each CO</a:t>
            </a:r>
            <a:r>
              <a:rPr lang="en-US" sz="24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molecule</a:t>
            </a: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81000"/>
            <a:ext cx="8229600" cy="5745163"/>
          </a:xfrm>
        </p:spPr>
        <p:txBody>
          <a:bodyPr/>
          <a:lstStyle/>
          <a:p>
            <a:r>
              <a:rPr lang="en-CA" b="1"/>
              <a:t>Example 2: What is the volume occupied by 50.0 g of NH</a:t>
            </a:r>
            <a:r>
              <a:rPr lang="en-CA" b="1" baseline="-25000"/>
              <a:t>3</a:t>
            </a:r>
            <a:r>
              <a:rPr lang="en-CA" b="1"/>
              <a:t> (g) at STP?</a:t>
            </a:r>
          </a:p>
          <a:p>
            <a:endParaRPr lang="en-US" b="1"/>
          </a:p>
        </p:txBody>
      </p:sp>
      <p:sp>
        <p:nvSpPr>
          <p:cNvPr id="2" name="TextBox 1"/>
          <p:cNvSpPr txBox="1"/>
          <p:nvPr/>
        </p:nvSpPr>
        <p:spPr>
          <a:xfrm>
            <a:off x="762000" y="1676400"/>
            <a:ext cx="8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 = # L NH</a:t>
            </a:r>
            <a:r>
              <a:rPr lang="en-US" baseline="-25000" dirty="0"/>
              <a:t>3</a:t>
            </a:r>
          </a:p>
          <a:p>
            <a:r>
              <a:rPr lang="en-US" dirty="0"/>
              <a:t>I = 50.0 g  NH</a:t>
            </a:r>
            <a:r>
              <a:rPr lang="en-US" baseline="-25000" dirty="0"/>
              <a:t>3</a:t>
            </a:r>
          </a:p>
          <a:p>
            <a:r>
              <a:rPr lang="en-US" dirty="0"/>
              <a:t>CF = 17.3 g/</a:t>
            </a:r>
            <a:r>
              <a:rPr lang="en-US" dirty="0" err="1"/>
              <a:t>mol</a:t>
            </a:r>
            <a:r>
              <a:rPr lang="en-US" dirty="0"/>
              <a:t>		and		22.4 L/</a:t>
            </a:r>
            <a:r>
              <a:rPr lang="en-US" dirty="0" err="1"/>
              <a:t>mol</a:t>
            </a:r>
            <a:endParaRPr lang="en-US" dirty="0"/>
          </a:p>
          <a:p>
            <a:endParaRPr lang="en-US" dirty="0"/>
          </a:p>
          <a:p>
            <a:r>
              <a:rPr lang="en-US" dirty="0"/>
              <a:t># L NH</a:t>
            </a:r>
            <a:r>
              <a:rPr lang="en-US" baseline="-25000" dirty="0"/>
              <a:t>3  </a:t>
            </a:r>
            <a:r>
              <a:rPr lang="en-US" dirty="0"/>
              <a:t>=</a:t>
            </a:r>
            <a:r>
              <a:rPr lang="en-US" baseline="-25000" dirty="0"/>
              <a:t> </a:t>
            </a:r>
            <a:r>
              <a:rPr lang="en-US" dirty="0"/>
              <a:t>50.0 g x </a:t>
            </a:r>
            <a:r>
              <a:rPr lang="en-US" u="sng" dirty="0"/>
              <a:t>1 </a:t>
            </a:r>
            <a:r>
              <a:rPr lang="en-US" u="sng" dirty="0" err="1"/>
              <a:t>mol</a:t>
            </a:r>
            <a:r>
              <a:rPr lang="en-US" dirty="0"/>
              <a:t> x </a:t>
            </a:r>
            <a:r>
              <a:rPr lang="en-US" u="sng" dirty="0"/>
              <a:t>22.4 L</a:t>
            </a:r>
          </a:p>
          <a:p>
            <a:r>
              <a:rPr lang="en-US" dirty="0"/>
              <a:t>		17.3 g	1 </a:t>
            </a:r>
            <a:r>
              <a:rPr lang="en-US" dirty="0" err="1"/>
              <a:t>mol</a:t>
            </a:r>
            <a:endParaRPr lang="en-US" dirty="0"/>
          </a:p>
          <a:p>
            <a:endParaRPr lang="en-US" dirty="0"/>
          </a:p>
          <a:p>
            <a:r>
              <a:rPr lang="en-US" dirty="0"/>
              <a:t># L NH</a:t>
            </a:r>
            <a:r>
              <a:rPr lang="en-US" baseline="-25000" dirty="0"/>
              <a:t>3</a:t>
            </a:r>
            <a:r>
              <a:rPr lang="en-US" dirty="0"/>
              <a:t>  = 66. 03 L NH</a:t>
            </a:r>
            <a:r>
              <a:rPr lang="en-US" baseline="-25000" dirty="0"/>
              <a:t>3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CA" b="1" dirty="0"/>
              <a:t>Example 3: </a:t>
            </a:r>
          </a:p>
          <a:p>
            <a:pPr algn="ctr">
              <a:buFontTx/>
              <a:buNone/>
            </a:pPr>
            <a:r>
              <a:rPr lang="en-CA" b="1" dirty="0"/>
              <a:t>What is the mass of 1.00 x 10</a:t>
            </a:r>
            <a:r>
              <a:rPr lang="en-CA" b="1" baseline="30000" dirty="0"/>
              <a:t>12</a:t>
            </a:r>
            <a:r>
              <a:rPr lang="en-CA" b="1" dirty="0"/>
              <a:t> atoms of Cl?</a:t>
            </a:r>
            <a:r>
              <a:rPr lang="en-US" dirty="0"/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762000" y="2133600"/>
            <a:ext cx="76962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 = g of CI</a:t>
            </a:r>
          </a:p>
          <a:p>
            <a:r>
              <a:rPr lang="en-US" dirty="0"/>
              <a:t>I = 1.00 x 1012 atoms</a:t>
            </a:r>
          </a:p>
          <a:p>
            <a:r>
              <a:rPr lang="en-US" dirty="0"/>
              <a:t>CF = 6.02 x 1023 atoms/</a:t>
            </a:r>
            <a:r>
              <a:rPr lang="en-US" dirty="0" err="1"/>
              <a:t>mol</a:t>
            </a:r>
            <a:r>
              <a:rPr lang="en-US" dirty="0"/>
              <a:t>	and	35.5 g/</a:t>
            </a:r>
            <a:r>
              <a:rPr lang="en-US" dirty="0" err="1"/>
              <a:t>mol</a:t>
            </a:r>
            <a:endParaRPr lang="en-US" dirty="0"/>
          </a:p>
          <a:p>
            <a:endParaRPr lang="en-US" dirty="0"/>
          </a:p>
          <a:p>
            <a:r>
              <a:rPr lang="en-US" dirty="0"/>
              <a:t># g Cl = ? (you tell 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r>
              <a:rPr lang="en-CA" b="1"/>
              <a:t>Example 4: How many oxygen atoms are contained in 75.0 L of SO3 (g) at STP?</a:t>
            </a:r>
            <a:endParaRPr lang="en-US" b="1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6000" b="1">
                <a:solidFill>
                  <a:srgbClr val="9966FF"/>
                </a:solidFill>
                <a:latin typeface="Bradley Hand ITC" pitchFamily="66" charset="0"/>
                <a:cs typeface="Arial" charset="0"/>
                <a:sym typeface="Wingdings" pitchFamily="2" charset="2"/>
              </a:rPr>
              <a:t></a:t>
            </a:r>
            <a:r>
              <a:rPr lang="en-CA" sz="6000" b="1">
                <a:solidFill>
                  <a:srgbClr val="9966FF"/>
                </a:solidFill>
                <a:latin typeface="Bradley Hand ITC" pitchFamily="66" charset="0"/>
              </a:rPr>
              <a:t>Assignment</a:t>
            </a:r>
            <a:r>
              <a:rPr lang="en-CA" sz="6000" b="1">
                <a:solidFill>
                  <a:srgbClr val="9966FF"/>
                </a:solidFill>
                <a:latin typeface="Bradley Hand ITC" pitchFamily="66" charset="0"/>
                <a:sym typeface="Wingdings" pitchFamily="2" charset="2"/>
              </a:rPr>
              <a:t></a:t>
            </a:r>
            <a:r>
              <a:rPr lang="en-CA" sz="4000"/>
              <a:t> </a:t>
            </a:r>
            <a:br>
              <a:rPr lang="en-CA" sz="4000"/>
            </a:br>
            <a:endParaRPr lang="en-US" sz="400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CA"/>
              <a:t>SWB:</a:t>
            </a:r>
          </a:p>
          <a:p>
            <a:r>
              <a:rPr lang="en-CA"/>
              <a:t>Ex.) #21 on page 85, #35 page 88</a:t>
            </a:r>
            <a:r>
              <a:rPr lang="en-US"/>
              <a:t> </a:t>
            </a:r>
          </a:p>
          <a:p>
            <a:r>
              <a:rPr lang="en-CA"/>
              <a:t>Ex.) 22 (OL), 23 (OL), 24 (OL) pages 86 and 87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Funny Mole Video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https://www.youtube.com/watch?v=PvT51M0ek5c</a:t>
            </a:r>
            <a:endParaRPr lang="en-US" dirty="0"/>
          </a:p>
          <a:p>
            <a:r>
              <a:rPr lang="en-US" dirty="0">
                <a:hlinkClick r:id="rId3"/>
              </a:rPr>
              <a:t>https://www.youtube.com/watch?v=Pft2CASl0M0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Calculations with Density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Read SWB pages 87 and 88</a:t>
            </a:r>
          </a:p>
          <a:p>
            <a:r>
              <a:rPr lang="en-CA"/>
              <a:t>What are the 4 types of density problems?  </a:t>
            </a:r>
          </a:p>
          <a:p>
            <a:r>
              <a:rPr lang="en-CA"/>
              <a:t>Write out the PLANS for each type of problem (Look at the examples given)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6600" b="1">
                <a:solidFill>
                  <a:srgbClr val="9966FF"/>
                </a:solidFill>
                <a:latin typeface="Bradley Hand ITC" pitchFamily="66" charset="0"/>
                <a:cs typeface="Arial" charset="0"/>
                <a:sym typeface="Wingdings" pitchFamily="2" charset="2"/>
              </a:rPr>
              <a:t></a:t>
            </a:r>
            <a:r>
              <a:rPr lang="en-CA" sz="6600" b="1">
                <a:solidFill>
                  <a:srgbClr val="9966FF"/>
                </a:solidFill>
                <a:latin typeface="Bradley Hand ITC" pitchFamily="66" charset="0"/>
              </a:rPr>
              <a:t>Assignment</a:t>
            </a:r>
            <a:r>
              <a:rPr lang="en-CA" sz="6600" b="1">
                <a:solidFill>
                  <a:srgbClr val="9966FF"/>
                </a:solidFill>
                <a:latin typeface="Bradley Hand ITC" pitchFamily="66" charset="0"/>
                <a:sym typeface="Wingdings" pitchFamily="2" charset="2"/>
              </a:rPr>
              <a:t></a:t>
            </a:r>
            <a:r>
              <a:rPr lang="en-CA"/>
              <a:t> </a:t>
            </a:r>
            <a:br>
              <a:rPr lang="en-CA"/>
            </a:br>
            <a:endParaRPr lang="en-US"/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CA"/>
              <a:t>SWB:</a:t>
            </a:r>
          </a:p>
          <a:p>
            <a:r>
              <a:rPr lang="en-CA"/>
              <a:t>Ex.) #25-30 and 34</a:t>
            </a: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>
                <a:solidFill>
                  <a:srgbClr val="FF0066"/>
                </a:solidFill>
              </a:rPr>
              <a:t>5.4 Preview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/>
              <a:t>Read SWB pages 90-91</a:t>
            </a:r>
          </a:p>
          <a:p>
            <a:pPr>
              <a:lnSpc>
                <a:spcPct val="90000"/>
              </a:lnSpc>
              <a:buFontTx/>
              <a:buNone/>
            </a:pPr>
            <a:endParaRPr lang="en-CA"/>
          </a:p>
          <a:p>
            <a:pPr>
              <a:lnSpc>
                <a:spcPct val="90000"/>
              </a:lnSpc>
            </a:pPr>
            <a:r>
              <a:rPr lang="en-CA"/>
              <a:t>What are the key vocabulary term(s) in this section (5.4)?</a:t>
            </a:r>
          </a:p>
          <a:p>
            <a:pPr>
              <a:lnSpc>
                <a:spcPct val="90000"/>
              </a:lnSpc>
              <a:buFontTx/>
              <a:buNone/>
            </a:pPr>
            <a:endParaRPr lang="en-CA"/>
          </a:p>
          <a:p>
            <a:pPr>
              <a:lnSpc>
                <a:spcPct val="90000"/>
              </a:lnSpc>
            </a:pPr>
            <a:r>
              <a:rPr lang="en-CA"/>
              <a:t>Look at the Learning Outcomes for this section.  Write down, in your own words if you can, the learning outcomes that this section of notes will cover?</a:t>
            </a: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066" name="Picture 2" descr="we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066800"/>
            <a:ext cx="5324475" cy="4610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 u="sng"/>
              <a:t>5- 4 Percent Composition</a:t>
            </a:r>
            <a:br>
              <a:rPr lang="en-CA" sz="4000" b="1"/>
            </a:br>
            <a:endParaRPr lang="en-US" sz="4000" b="1"/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Percent composition is the percent by </a:t>
            </a:r>
            <a:r>
              <a:rPr lang="en-CA" u="sng"/>
              <a:t>mass</a:t>
            </a:r>
            <a:r>
              <a:rPr lang="en-CA"/>
              <a:t> of </a:t>
            </a:r>
            <a:r>
              <a:rPr lang="en-CA" u="sng"/>
              <a:t>each element</a:t>
            </a:r>
            <a:r>
              <a:rPr lang="en-CA"/>
              <a:t> present </a:t>
            </a:r>
            <a:r>
              <a:rPr lang="en-CA" u="sng"/>
              <a:t>in a compound</a:t>
            </a:r>
            <a:r>
              <a:rPr lang="en-CA"/>
              <a:t>.</a:t>
            </a:r>
            <a:endParaRPr lang="en-US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20" name="Rectangle 4"/>
          <p:cNvSpPr>
            <a:spLocks noChangeArrowheads="1"/>
          </p:cNvSpPr>
          <p:nvPr/>
        </p:nvSpPr>
        <p:spPr bwMode="auto">
          <a:xfrm>
            <a:off x="0" y="297488"/>
            <a:ext cx="91440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indent="457200" algn="ctr">
              <a:tabLst>
                <a:tab pos="685800" algn="l"/>
              </a:tabLst>
            </a:pPr>
            <a:r>
              <a:rPr lang="en-CA" sz="2400" u="sng" dirty="0"/>
              <a:t>Example 1: H</a:t>
            </a:r>
            <a:r>
              <a:rPr lang="en-CA" sz="2400" u="sng" baseline="-25000" dirty="0"/>
              <a:t>2</a:t>
            </a:r>
            <a:r>
              <a:rPr lang="en-CA" sz="2400" u="sng" dirty="0"/>
              <a:t>O</a:t>
            </a:r>
          </a:p>
          <a:p>
            <a:pPr indent="457200">
              <a:buFontTx/>
              <a:buAutoNum type="arabicPeriod"/>
              <a:tabLst>
                <a:tab pos="685800" algn="l"/>
              </a:tabLst>
            </a:pPr>
            <a:r>
              <a:rPr lang="en-CA" sz="2400" dirty="0"/>
              <a:t>Figure out the molar mass from the formula.</a:t>
            </a:r>
          </a:p>
          <a:p>
            <a:pPr indent="457200">
              <a:tabLst>
                <a:tab pos="685800" algn="l"/>
              </a:tabLst>
            </a:pPr>
            <a:endParaRPr lang="en-CA" sz="2400" dirty="0"/>
          </a:p>
          <a:p>
            <a:pPr indent="457200" algn="ctr">
              <a:tabLst>
                <a:tab pos="685800" algn="l"/>
              </a:tabLst>
            </a:pPr>
            <a:r>
              <a:rPr lang="en-CA" sz="2400" dirty="0"/>
              <a:t>One mole of water is 18.0 grams/mole</a:t>
            </a:r>
          </a:p>
          <a:p>
            <a:pPr indent="457200" algn="ctr">
              <a:tabLst>
                <a:tab pos="685800" algn="l"/>
              </a:tabLst>
            </a:pPr>
            <a:endParaRPr lang="en-CA" sz="2400" dirty="0"/>
          </a:p>
          <a:p>
            <a:pPr indent="457200">
              <a:buFontTx/>
              <a:buAutoNum type="arabicPeriod" startAt="2"/>
              <a:tabLst>
                <a:tab pos="685800" algn="l"/>
              </a:tabLst>
            </a:pPr>
            <a:r>
              <a:rPr lang="en-CA" sz="2400" dirty="0"/>
              <a:t> Figure out the grams each atom contributes by multiplying the atomic weight by the subscript.</a:t>
            </a:r>
          </a:p>
          <a:p>
            <a:pPr indent="457200">
              <a:tabLst>
                <a:tab pos="685800" algn="l"/>
              </a:tabLst>
            </a:pPr>
            <a:endParaRPr lang="en-CA" sz="2400" dirty="0"/>
          </a:p>
          <a:p>
            <a:pPr indent="457200" algn="ctr">
              <a:tabLst>
                <a:tab pos="685800" algn="l"/>
              </a:tabLst>
            </a:pPr>
            <a:r>
              <a:rPr lang="en-CA" sz="2400" dirty="0"/>
              <a:t>H atoms = 2 x 1.0 = 2.0 grams of H in 1 mole of H</a:t>
            </a:r>
            <a:r>
              <a:rPr lang="en-CA" sz="2400" u="sng" baseline="-25000" dirty="0"/>
              <a:t>2</a:t>
            </a:r>
            <a:r>
              <a:rPr lang="en-CA" sz="2400" dirty="0"/>
              <a:t>O</a:t>
            </a:r>
          </a:p>
          <a:p>
            <a:pPr indent="457200" algn="ctr">
              <a:tabLst>
                <a:tab pos="685800" algn="l"/>
              </a:tabLst>
            </a:pPr>
            <a:r>
              <a:rPr lang="en-CA" sz="2400" dirty="0"/>
              <a:t>O atoms = 1 x 16.0 = 16.0 grams of O in 1 mole of H</a:t>
            </a:r>
            <a:r>
              <a:rPr lang="en-CA" dirty="0"/>
              <a:t>2</a:t>
            </a:r>
            <a:r>
              <a:rPr lang="en-CA" sz="2400" dirty="0"/>
              <a:t>O.</a:t>
            </a:r>
          </a:p>
          <a:p>
            <a:pPr indent="457200" algn="ctr">
              <a:tabLst>
                <a:tab pos="685800" algn="l"/>
              </a:tabLst>
            </a:pPr>
            <a:endParaRPr lang="en-CA" sz="2400" dirty="0"/>
          </a:p>
          <a:p>
            <a:pPr indent="457200">
              <a:buFontTx/>
              <a:buAutoNum type="arabicPeriod" startAt="3"/>
              <a:tabLst>
                <a:tab pos="685800" algn="l"/>
              </a:tabLst>
            </a:pPr>
            <a:r>
              <a:rPr lang="en-CA" sz="2400" dirty="0"/>
              <a:t>Divide the answer for each atom by the molar mass and multiply by 100 to get a percentage.</a:t>
            </a:r>
          </a:p>
          <a:p>
            <a:pPr indent="457200" algn="ctr">
              <a:tabLst>
                <a:tab pos="685800" algn="l"/>
              </a:tabLst>
            </a:pPr>
            <a:r>
              <a:rPr lang="en-US" sz="2400" dirty="0"/>
              <a:t>% of “H” =</a:t>
            </a:r>
            <a:r>
              <a:rPr lang="en-US" sz="2400" u="sng" dirty="0"/>
              <a:t>  2.0 </a:t>
            </a:r>
            <a:r>
              <a:rPr lang="en-US" sz="2400" dirty="0"/>
              <a:t>x 100% = 11.19%</a:t>
            </a:r>
          </a:p>
          <a:p>
            <a:pPr indent="457200">
              <a:tabLst>
                <a:tab pos="685800" algn="l"/>
              </a:tabLst>
            </a:pPr>
            <a:r>
              <a:rPr lang="en-US" sz="2400" dirty="0"/>
              <a:t>                                            18.0</a:t>
            </a:r>
            <a:endParaRPr lang="en-CA" sz="2400" dirty="0"/>
          </a:p>
          <a:p>
            <a:pPr indent="457200" algn="ctr">
              <a:tabLst>
                <a:tab pos="685800" algn="l"/>
              </a:tabLst>
            </a:pPr>
            <a:r>
              <a:rPr lang="en-CA" sz="2400" dirty="0"/>
              <a:t>% of “O” = </a:t>
            </a:r>
            <a:r>
              <a:rPr lang="en-US" sz="2400" u="sng" dirty="0"/>
              <a:t>16.0 </a:t>
            </a:r>
            <a:r>
              <a:rPr lang="en-US" sz="2400" dirty="0"/>
              <a:t>x 100% =  88.81%</a:t>
            </a:r>
          </a:p>
          <a:p>
            <a:pPr indent="457200">
              <a:tabLst>
                <a:tab pos="685800" algn="l"/>
              </a:tabLst>
            </a:pPr>
            <a:r>
              <a:rPr lang="en-US" sz="2400" dirty="0"/>
              <a:t>                                            18.0</a:t>
            </a:r>
            <a:endParaRPr lang="en-CA" sz="24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algn="ctr">
              <a:buFontTx/>
              <a:buNone/>
            </a:pPr>
            <a:r>
              <a:rPr lang="en-CA" dirty="0"/>
              <a:t>Example 2: C</a:t>
            </a:r>
            <a:r>
              <a:rPr lang="en-CA" baseline="-25000" dirty="0"/>
              <a:t>6</a:t>
            </a:r>
            <a:r>
              <a:rPr lang="en-CA" dirty="0"/>
              <a:t>H</a:t>
            </a:r>
            <a:r>
              <a:rPr lang="en-CA" baseline="-25000" dirty="0"/>
              <a:t>12</a:t>
            </a:r>
            <a:r>
              <a:rPr lang="en-CA" dirty="0"/>
              <a:t>O</a:t>
            </a:r>
            <a:r>
              <a:rPr lang="en-CA" baseline="-25000" dirty="0"/>
              <a:t>6</a:t>
            </a:r>
          </a:p>
          <a:p>
            <a:pPr algn="ctr">
              <a:buFontTx/>
              <a:buNone/>
            </a:pPr>
            <a:endParaRPr lang="en-CA" baseline="-25000" dirty="0"/>
          </a:p>
          <a:p>
            <a:pPr>
              <a:buFontTx/>
              <a:buChar char="-"/>
            </a:pPr>
            <a:r>
              <a:rPr lang="en-CA" baseline="-25000" dirty="0"/>
              <a:t>Lets do this together:</a:t>
            </a:r>
          </a:p>
          <a:p>
            <a:pPr lvl="2">
              <a:buFontTx/>
              <a:buChar char="-"/>
            </a:pPr>
            <a:r>
              <a:rPr lang="en-CA" baseline="-25000" dirty="0"/>
              <a:t>Meet me at the side chalkboard</a:t>
            </a:r>
          </a:p>
          <a:p>
            <a:pPr>
              <a:buFontTx/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6600" b="1">
                <a:solidFill>
                  <a:srgbClr val="9966FF"/>
                </a:solidFill>
                <a:latin typeface="Bradley Hand ITC" pitchFamily="66" charset="0"/>
                <a:cs typeface="Arial" charset="0"/>
                <a:sym typeface="Wingdings" pitchFamily="2" charset="2"/>
              </a:rPr>
              <a:t></a:t>
            </a:r>
            <a:r>
              <a:rPr lang="en-CA" sz="6600" b="1">
                <a:solidFill>
                  <a:srgbClr val="9966FF"/>
                </a:solidFill>
                <a:latin typeface="Bradley Hand ITC" pitchFamily="66" charset="0"/>
              </a:rPr>
              <a:t>Assignment</a:t>
            </a:r>
            <a:r>
              <a:rPr lang="en-CA" sz="6600" b="1">
                <a:solidFill>
                  <a:srgbClr val="9966FF"/>
                </a:solidFill>
                <a:latin typeface="Bradley Hand ITC" pitchFamily="66" charset="0"/>
                <a:sym typeface="Wingdings" pitchFamily="2" charset="2"/>
              </a:rPr>
              <a:t></a:t>
            </a:r>
            <a:endParaRPr lang="en-US" sz="6600" b="1">
              <a:solidFill>
                <a:srgbClr val="9966FF"/>
              </a:solidFill>
              <a:latin typeface="Bradley Hand ITC" pitchFamily="66" charset="0"/>
              <a:sym typeface="Wingdings" pitchFamily="2" charset="2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SWB Ex.) 44 (OL) and 45 (OL)  page 91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>
                <a:solidFill>
                  <a:srgbClr val="FF0066"/>
                </a:solidFill>
              </a:rPr>
              <a:t>5.5 Preview</a:t>
            </a:r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/>
              <a:t>Read SWB pages 91-95</a:t>
            </a:r>
          </a:p>
          <a:p>
            <a:pPr>
              <a:lnSpc>
                <a:spcPct val="90000"/>
              </a:lnSpc>
              <a:buFontTx/>
              <a:buNone/>
            </a:pPr>
            <a:endParaRPr lang="en-CA"/>
          </a:p>
          <a:p>
            <a:pPr>
              <a:lnSpc>
                <a:spcPct val="90000"/>
              </a:lnSpc>
            </a:pPr>
            <a:r>
              <a:rPr lang="en-CA"/>
              <a:t>What are the key vocabulary term(s) in this section (5.5)?</a:t>
            </a:r>
          </a:p>
          <a:p>
            <a:pPr>
              <a:lnSpc>
                <a:spcPct val="90000"/>
              </a:lnSpc>
              <a:buFontTx/>
              <a:buNone/>
            </a:pPr>
            <a:endParaRPr lang="en-CA"/>
          </a:p>
          <a:p>
            <a:pPr>
              <a:lnSpc>
                <a:spcPct val="90000"/>
              </a:lnSpc>
            </a:pPr>
            <a:r>
              <a:rPr lang="en-CA"/>
              <a:t>Look at the Learning Outcomes for this section.  Write down, in your own words if you can, the learning outcomes that this section of notes will cover?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pPr algn="ctr">
              <a:buFontTx/>
              <a:buNone/>
            </a:pPr>
            <a:r>
              <a:rPr lang="en-CA" sz="4800" b="1" u="sng">
                <a:solidFill>
                  <a:schemeClr val="hlink"/>
                </a:solidFill>
                <a:latin typeface="Bradley Hand ITC" pitchFamily="66" charset="0"/>
              </a:rPr>
              <a:t>Unit 5-5 </a:t>
            </a:r>
          </a:p>
          <a:p>
            <a:pPr algn="ctr">
              <a:buFontTx/>
              <a:buNone/>
            </a:pPr>
            <a:r>
              <a:rPr lang="en-CA" sz="4800" b="1" u="sng">
                <a:solidFill>
                  <a:schemeClr val="hlink"/>
                </a:solidFill>
                <a:latin typeface="Bradley Hand ITC" pitchFamily="66" charset="0"/>
              </a:rPr>
              <a:t>Empirical Formula (EF) and </a:t>
            </a:r>
          </a:p>
          <a:p>
            <a:pPr algn="ctr">
              <a:buFontTx/>
              <a:buNone/>
            </a:pPr>
            <a:r>
              <a:rPr lang="en-CA" sz="4800" b="1" u="sng">
                <a:solidFill>
                  <a:schemeClr val="hlink"/>
                </a:solidFill>
                <a:latin typeface="Bradley Hand ITC" pitchFamily="66" charset="0"/>
              </a:rPr>
              <a:t>Molecular Formula (MF)</a:t>
            </a:r>
            <a:endParaRPr lang="en-CA" sz="4800" b="1">
              <a:solidFill>
                <a:schemeClr val="hlink"/>
              </a:solidFill>
              <a:latin typeface="Bradley Hand ITC" pitchFamily="66" charset="0"/>
            </a:endParaRPr>
          </a:p>
        </p:txBody>
      </p:sp>
      <p:pic>
        <p:nvPicPr>
          <p:cNvPr id="218117" name="Picture 5" descr="caffeine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962400"/>
            <a:ext cx="2209800" cy="1808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400800"/>
          </a:xfrm>
        </p:spPr>
        <p:txBody>
          <a:bodyPr/>
          <a:lstStyle/>
          <a:p>
            <a:pPr>
              <a:buFontTx/>
              <a:buNone/>
            </a:pPr>
            <a:r>
              <a:rPr lang="en-CA">
                <a:solidFill>
                  <a:srgbClr val="FF0000"/>
                </a:solidFill>
              </a:rPr>
              <a:t>1 dozen</a:t>
            </a:r>
            <a:r>
              <a:rPr lang="en-CA"/>
              <a:t> donuts  =  </a:t>
            </a:r>
            <a:r>
              <a:rPr lang="en-CA">
                <a:solidFill>
                  <a:srgbClr val="FF0000"/>
                </a:solidFill>
              </a:rPr>
              <a:t>12</a:t>
            </a:r>
            <a:r>
              <a:rPr lang="en-CA"/>
              <a:t> donuts</a:t>
            </a:r>
          </a:p>
          <a:p>
            <a:pPr>
              <a:buFontTx/>
              <a:buNone/>
            </a:pPr>
            <a:endParaRPr lang="en-CA"/>
          </a:p>
          <a:p>
            <a:pPr>
              <a:buFontTx/>
              <a:buNone/>
            </a:pPr>
            <a:r>
              <a:rPr lang="en-CA">
                <a:solidFill>
                  <a:srgbClr val="FF0000"/>
                </a:solidFill>
              </a:rPr>
              <a:t>1 century</a:t>
            </a:r>
            <a:r>
              <a:rPr lang="en-CA"/>
              <a:t>           =  </a:t>
            </a:r>
            <a:r>
              <a:rPr lang="en-CA">
                <a:solidFill>
                  <a:srgbClr val="FF0000"/>
                </a:solidFill>
              </a:rPr>
              <a:t>100</a:t>
            </a:r>
            <a:r>
              <a:rPr lang="en-CA"/>
              <a:t> years</a:t>
            </a:r>
          </a:p>
          <a:p>
            <a:pPr>
              <a:buFontTx/>
              <a:buNone/>
            </a:pPr>
            <a:endParaRPr lang="en-CA"/>
          </a:p>
          <a:p>
            <a:pPr>
              <a:buFontTx/>
              <a:buNone/>
            </a:pPr>
            <a:r>
              <a:rPr lang="en-CA">
                <a:solidFill>
                  <a:srgbClr val="FF0000"/>
                </a:solidFill>
              </a:rPr>
              <a:t>1 millennium</a:t>
            </a:r>
            <a:r>
              <a:rPr lang="en-CA"/>
              <a:t>       =  </a:t>
            </a:r>
            <a:r>
              <a:rPr lang="en-CA">
                <a:solidFill>
                  <a:srgbClr val="FF0000"/>
                </a:solidFill>
              </a:rPr>
              <a:t>1000</a:t>
            </a:r>
            <a:r>
              <a:rPr lang="en-CA"/>
              <a:t> years</a:t>
            </a:r>
            <a:endParaRPr lang="en-CA">
              <a:solidFill>
                <a:srgbClr val="FF0000"/>
              </a:solidFill>
            </a:endParaRPr>
          </a:p>
          <a:p>
            <a:pPr>
              <a:buFontTx/>
              <a:buNone/>
            </a:pPr>
            <a:endParaRPr lang="en-CA">
              <a:solidFill>
                <a:srgbClr val="FF0000"/>
              </a:solidFill>
            </a:endParaRPr>
          </a:p>
          <a:p>
            <a:pPr>
              <a:buFontTx/>
              <a:buNone/>
            </a:pPr>
            <a:r>
              <a:rPr lang="en-CA">
                <a:solidFill>
                  <a:srgbClr val="FF0000"/>
                </a:solidFill>
              </a:rPr>
              <a:t>1.00 mole</a:t>
            </a:r>
            <a:r>
              <a:rPr lang="en-US"/>
              <a:t> 	=  </a:t>
            </a:r>
            <a:r>
              <a:rPr lang="en-CA">
                <a:solidFill>
                  <a:srgbClr val="FF0000"/>
                </a:solidFill>
              </a:rPr>
              <a:t>6.02 x 10</a:t>
            </a:r>
            <a:r>
              <a:rPr lang="en-CA" baseline="30000">
                <a:solidFill>
                  <a:srgbClr val="FF0000"/>
                </a:solidFill>
              </a:rPr>
              <a:t>23</a:t>
            </a:r>
            <a:r>
              <a:rPr lang="en-CA" baseline="30000"/>
              <a:t> </a:t>
            </a:r>
            <a:r>
              <a:rPr lang="en-CA"/>
              <a:t>particles</a:t>
            </a:r>
          </a:p>
          <a:p>
            <a:pPr>
              <a:buFontTx/>
              <a:buNone/>
            </a:pPr>
            <a:endParaRPr lang="en-CA"/>
          </a:p>
          <a:p>
            <a:pPr>
              <a:buFontTx/>
              <a:buNone/>
            </a:pPr>
            <a:endParaRPr lang="en-CA"/>
          </a:p>
          <a:p>
            <a:pPr>
              <a:buFontTx/>
              <a:buNone/>
            </a:pPr>
            <a:r>
              <a:rPr lang="en-CA"/>
              <a:t>This is </a:t>
            </a:r>
            <a:r>
              <a:rPr lang="en-CA">
                <a:solidFill>
                  <a:schemeClr val="accent2"/>
                </a:solidFill>
              </a:rPr>
              <a:t>AVOGADRO’S NUMBER</a:t>
            </a:r>
          </a:p>
          <a:p>
            <a:pPr>
              <a:buFontTx/>
              <a:buNone/>
            </a:pPr>
            <a:endParaRPr lang="en-CA"/>
          </a:p>
        </p:txBody>
      </p:sp>
      <p:sp>
        <p:nvSpPr>
          <p:cNvPr id="55299" name="Line 3"/>
          <p:cNvSpPr>
            <a:spLocks noChangeShapeType="1"/>
          </p:cNvSpPr>
          <p:nvPr/>
        </p:nvSpPr>
        <p:spPr bwMode="auto">
          <a:xfrm flipV="1">
            <a:off x="3352800" y="4114800"/>
            <a:ext cx="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29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52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8" grpId="0" build="p" autoUpdateAnimBg="0"/>
      <p:bldP spid="55299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CA"/>
              <a:t>Empirical Formula	</a:t>
            </a:r>
          </a:p>
        </p:txBody>
      </p:sp>
      <p:graphicFrame>
        <p:nvGraphicFramePr>
          <p:cNvPr id="258051" name="Object 3"/>
          <p:cNvGraphicFramePr>
            <a:graphicFrameLocks noGrp="1" noChangeAspect="1"/>
          </p:cNvGraphicFramePr>
          <p:nvPr>
            <p:ph type="body" idx="4294967295"/>
          </p:nvPr>
        </p:nvGraphicFramePr>
        <p:xfrm>
          <a:off x="1828800" y="2057400"/>
          <a:ext cx="5486400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058" name="Bitmap Image" r:id="rId3" imgW="15238095" imgH="11428571" progId="PBrush">
                  <p:embed/>
                </p:oleObj>
              </mc:Choice>
              <mc:Fallback>
                <p:oleObj name="Bitmap Image" r:id="rId3" imgW="15238095" imgH="11428571" progId="PBrush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8800" y="2057400"/>
                        <a:ext cx="5486400" cy="4114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The empirical formula is the </a:t>
            </a:r>
            <a:r>
              <a:rPr lang="en-US">
                <a:solidFill>
                  <a:schemeClr val="accent2"/>
                </a:solidFill>
              </a:rPr>
              <a:t>simplest whole </a:t>
            </a:r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number ratio</a:t>
            </a:r>
            <a:r>
              <a:rPr lang="en-US"/>
              <a:t> between atoms in a compound.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It is determined experimentally by </a:t>
            </a:r>
            <a:r>
              <a:rPr lang="en-US">
                <a:solidFill>
                  <a:schemeClr val="accent2"/>
                </a:solidFill>
              </a:rPr>
              <a:t>measuring </a:t>
            </a:r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the mass</a:t>
            </a:r>
            <a:r>
              <a:rPr lang="en-US"/>
              <a:t> of the </a:t>
            </a:r>
            <a:r>
              <a:rPr lang="en-US">
                <a:solidFill>
                  <a:schemeClr val="accent2"/>
                </a:solidFill>
              </a:rPr>
              <a:t>elements </a:t>
            </a:r>
            <a:r>
              <a:rPr lang="en-US"/>
              <a:t>that combine to form </a:t>
            </a:r>
          </a:p>
          <a:p>
            <a:pPr>
              <a:buFontTx/>
              <a:buNone/>
            </a:pPr>
            <a:r>
              <a:rPr lang="en-US"/>
              <a:t>a compound.</a:t>
            </a: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 autoUpdateAnimBg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Molecular Formula</a:t>
            </a:r>
            <a:endParaRPr lang="en-C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Molecular Formula</a:t>
            </a:r>
            <a:endParaRPr lang="en-CA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8153400" cy="4800600"/>
          </a:xfrm>
        </p:spPr>
        <p:txBody>
          <a:bodyPr/>
          <a:lstStyle/>
          <a:p>
            <a:r>
              <a:rPr lang="en-US"/>
              <a:t>Is the formula of the </a:t>
            </a:r>
            <a:r>
              <a:rPr lang="en-US">
                <a:solidFill>
                  <a:schemeClr val="accent2"/>
                </a:solidFill>
              </a:rPr>
              <a:t>molecular unit</a:t>
            </a:r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Molecular Formula</a:t>
            </a:r>
            <a:endParaRPr lang="en-CA"/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8153400" cy="4800600"/>
          </a:xfrm>
        </p:spPr>
        <p:txBody>
          <a:bodyPr/>
          <a:lstStyle/>
          <a:p>
            <a:r>
              <a:rPr lang="en-US"/>
              <a:t>Is the formula of the </a:t>
            </a:r>
            <a:r>
              <a:rPr lang="en-US">
                <a:solidFill>
                  <a:schemeClr val="accent2"/>
                </a:solidFill>
              </a:rPr>
              <a:t>molecular unit</a:t>
            </a:r>
          </a:p>
          <a:p>
            <a:r>
              <a:rPr lang="en-US"/>
              <a:t>Is a </a:t>
            </a:r>
            <a:r>
              <a:rPr lang="en-US">
                <a:solidFill>
                  <a:schemeClr val="accent2"/>
                </a:solidFill>
              </a:rPr>
              <a:t>multiple</a:t>
            </a:r>
            <a:r>
              <a:rPr lang="en-US"/>
              <a:t> of the </a:t>
            </a:r>
            <a:r>
              <a:rPr lang="en-US">
                <a:solidFill>
                  <a:schemeClr val="accent2"/>
                </a:solidFill>
              </a:rPr>
              <a:t>empirical formula</a:t>
            </a:r>
          </a:p>
          <a:p>
            <a:pPr>
              <a:buFontTx/>
              <a:buNone/>
            </a:pPr>
            <a:endParaRPr 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Molecular Formula</a:t>
            </a:r>
            <a:endParaRPr lang="en-CA"/>
          </a:p>
        </p:txBody>
      </p:sp>
      <p:sp>
        <p:nvSpPr>
          <p:cNvPr id="263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8153400" cy="4800600"/>
          </a:xfrm>
        </p:spPr>
        <p:txBody>
          <a:bodyPr/>
          <a:lstStyle/>
          <a:p>
            <a:r>
              <a:rPr lang="en-US"/>
              <a:t>Is the formula of the </a:t>
            </a:r>
            <a:r>
              <a:rPr lang="en-US">
                <a:solidFill>
                  <a:schemeClr val="accent2"/>
                </a:solidFill>
              </a:rPr>
              <a:t>molecular unit</a:t>
            </a:r>
          </a:p>
          <a:p>
            <a:r>
              <a:rPr lang="en-US"/>
              <a:t>Is a multiple of the </a:t>
            </a:r>
            <a:r>
              <a:rPr lang="en-US">
                <a:solidFill>
                  <a:schemeClr val="accent2"/>
                </a:solidFill>
              </a:rPr>
              <a:t>empirical formula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Molecular Formula		</a:t>
            </a:r>
          </a:p>
          <a:p>
            <a:pPr>
              <a:buFontTx/>
              <a:buNone/>
            </a:pPr>
            <a:endParaRPr lang="en-US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C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H</a:t>
            </a:r>
            <a:r>
              <a:rPr lang="en-US" baseline="-25000">
                <a:solidFill>
                  <a:schemeClr val="accent2"/>
                </a:solidFill>
              </a:rPr>
              <a:t>6</a:t>
            </a:r>
            <a:r>
              <a:rPr lang="en-US">
                <a:solidFill>
                  <a:schemeClr val="accent2"/>
                </a:solidFill>
              </a:rPr>
              <a:t>O</a:t>
            </a:r>
            <a:r>
              <a:rPr lang="en-US" baseline="-25000">
                <a:solidFill>
                  <a:schemeClr val="accent2"/>
                </a:solidFill>
              </a:rPr>
              <a:t>2</a:t>
            </a:r>
            <a:r>
              <a:rPr lang="en-US">
                <a:solidFill>
                  <a:schemeClr val="accent2"/>
                </a:solidFill>
              </a:rPr>
              <a:t>				</a:t>
            </a:r>
          </a:p>
          <a:p>
            <a:pPr>
              <a:buFontTx/>
              <a:buNone/>
            </a:pPr>
            <a:r>
              <a:rPr lang="en-US">
                <a:solidFill>
                  <a:schemeClr val="accent2"/>
                </a:solidFill>
              </a:rPr>
              <a:t>62.06 g/mol	</a:t>
            </a:r>
            <a:r>
              <a:rPr lang="en-US"/>
              <a:t>			</a:t>
            </a:r>
            <a:endParaRPr lang="en-CA"/>
          </a:p>
        </p:txBody>
      </p: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381000"/>
            <a:ext cx="7772400" cy="838200"/>
          </a:xfrm>
        </p:spPr>
        <p:txBody>
          <a:bodyPr/>
          <a:lstStyle/>
          <a:p>
            <a:r>
              <a:rPr lang="en-US"/>
              <a:t>Molecular Formula</a:t>
            </a:r>
            <a:endParaRPr lang="en-CA"/>
          </a:p>
        </p:txBody>
      </p:sp>
      <p:sp>
        <p:nvSpPr>
          <p:cNvPr id="264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5800" y="1295400"/>
            <a:ext cx="8153400" cy="4800600"/>
          </a:xfrm>
        </p:spPr>
        <p:txBody>
          <a:bodyPr/>
          <a:lstStyle/>
          <a:p>
            <a:r>
              <a:rPr lang="en-US"/>
              <a:t>Is the formula of the </a:t>
            </a:r>
            <a:r>
              <a:rPr lang="en-US">
                <a:solidFill>
                  <a:schemeClr val="accent2"/>
                </a:solidFill>
              </a:rPr>
              <a:t>molecular unit</a:t>
            </a:r>
          </a:p>
          <a:p>
            <a:r>
              <a:rPr lang="en-US"/>
              <a:t>Is a </a:t>
            </a:r>
            <a:r>
              <a:rPr lang="en-US">
                <a:solidFill>
                  <a:schemeClr val="accent2"/>
                </a:solidFill>
              </a:rPr>
              <a:t>multiple</a:t>
            </a:r>
            <a:r>
              <a:rPr lang="en-US"/>
              <a:t> of the </a:t>
            </a:r>
            <a:r>
              <a:rPr lang="en-US">
                <a:solidFill>
                  <a:schemeClr val="accent2"/>
                </a:solidFill>
              </a:rPr>
              <a:t>empirical formula</a:t>
            </a:r>
          </a:p>
          <a:p>
            <a:pPr>
              <a:buFontTx/>
              <a:buNone/>
            </a:pPr>
            <a:endParaRPr lang="en-US"/>
          </a:p>
          <a:p>
            <a:pPr>
              <a:buFontTx/>
              <a:buNone/>
            </a:pPr>
            <a:r>
              <a:rPr lang="en-US"/>
              <a:t>Molecular Formula		</a:t>
            </a:r>
            <a:r>
              <a:rPr lang="en-US">
                <a:solidFill>
                  <a:schemeClr val="accent2"/>
                </a:solidFill>
              </a:rPr>
              <a:t>Empirical Formula</a:t>
            </a:r>
          </a:p>
          <a:p>
            <a:pPr>
              <a:buFontTx/>
              <a:buNone/>
            </a:pPr>
            <a:endParaRPr lang="en-US">
              <a:solidFill>
                <a:schemeClr val="accent2"/>
              </a:solidFill>
            </a:endParaRPr>
          </a:p>
          <a:p>
            <a:pPr>
              <a:buFontTx/>
              <a:buNone/>
            </a:pPr>
            <a:r>
              <a:rPr lang="en-US"/>
              <a:t>C</a:t>
            </a:r>
            <a:r>
              <a:rPr lang="en-US" baseline="-25000"/>
              <a:t>2</a:t>
            </a:r>
            <a:r>
              <a:rPr lang="en-US"/>
              <a:t>H</a:t>
            </a:r>
            <a:r>
              <a:rPr lang="en-US" baseline="-25000"/>
              <a:t>6</a:t>
            </a:r>
            <a:r>
              <a:rPr lang="en-US"/>
              <a:t>O</a:t>
            </a:r>
            <a:r>
              <a:rPr lang="en-US" baseline="-25000"/>
              <a:t>2</a:t>
            </a:r>
            <a:r>
              <a:rPr lang="en-US"/>
              <a:t>				</a:t>
            </a:r>
            <a:r>
              <a:rPr lang="en-US">
                <a:solidFill>
                  <a:schemeClr val="accent2"/>
                </a:solidFill>
              </a:rPr>
              <a:t>CH</a:t>
            </a:r>
            <a:r>
              <a:rPr lang="en-US" baseline="-25000">
                <a:solidFill>
                  <a:schemeClr val="accent2"/>
                </a:solidFill>
              </a:rPr>
              <a:t>3</a:t>
            </a:r>
            <a:r>
              <a:rPr lang="en-US">
                <a:solidFill>
                  <a:schemeClr val="accent2"/>
                </a:solidFill>
              </a:rPr>
              <a:t>O</a:t>
            </a:r>
          </a:p>
          <a:p>
            <a:pPr>
              <a:buFontTx/>
              <a:buNone/>
            </a:pPr>
            <a:r>
              <a:rPr lang="en-US"/>
              <a:t>62.06 g/mol			</a:t>
            </a:r>
            <a:r>
              <a:rPr lang="en-US">
                <a:solidFill>
                  <a:schemeClr val="accent2"/>
                </a:solidFill>
              </a:rPr>
              <a:t>31.03 g/mol</a:t>
            </a:r>
            <a:endParaRPr lang="en-CA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1217" name="Group 33"/>
          <p:cNvGraphicFramePr>
            <a:graphicFrameLocks noGrp="1"/>
          </p:cNvGraphicFramePr>
          <p:nvPr>
            <p:ph idx="1"/>
          </p:nvPr>
        </p:nvGraphicFramePr>
        <p:xfrm>
          <a:off x="457200" y="457200"/>
          <a:ext cx="8229600" cy="5622927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65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Molecular Formula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Empirical Formula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35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CA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CA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93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CA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COOH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CA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35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CA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US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CA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93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CA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</a:t>
                      </a:r>
                      <a:r>
                        <a:rPr kumimoji="0" lang="en-CA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12</a:t>
                      </a: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</a:t>
                      </a:r>
                      <a:r>
                        <a:rPr kumimoji="0" lang="en-CA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</a:t>
                      </a:r>
                      <a:endParaRPr kumimoji="0" lang="en-US" sz="2800" b="0" i="0" u="none" strike="noStrike" cap="none" normalizeH="0" baseline="-250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CH</a:t>
                      </a:r>
                      <a:r>
                        <a:rPr kumimoji="0" lang="en-CA" sz="2800" b="0" i="0" u="none" strike="noStrike" cap="none" normalizeH="0" baseline="-250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en-CA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 </a:t>
                      </a: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Notice two things</a:t>
            </a:r>
            <a:r>
              <a:rPr lang="en-US"/>
              <a:t> 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CA"/>
              <a:t>   1. The molecular formula and the empirical formula can be identical.</a:t>
            </a:r>
            <a:br>
              <a:rPr lang="en-CA"/>
            </a:br>
            <a:endParaRPr lang="en-CA"/>
          </a:p>
          <a:p>
            <a:pPr>
              <a:buFontTx/>
              <a:buNone/>
            </a:pPr>
            <a:r>
              <a:rPr lang="en-CA"/>
              <a:t>   2. You scale up from the empirical formula to the molecular formula by a whole number factor. </a:t>
            </a:r>
            <a:endParaRPr lang="en-US"/>
          </a:p>
        </p:txBody>
      </p:sp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1782762"/>
          </a:xfrm>
        </p:spPr>
        <p:txBody>
          <a:bodyPr/>
          <a:lstStyle/>
          <a:p>
            <a:r>
              <a:rPr lang="en-CA" sz="4000" b="1"/>
              <a:t>1. EF’s</a:t>
            </a:r>
            <a:br>
              <a:rPr lang="en-CA" sz="4000" b="1"/>
            </a:br>
            <a:r>
              <a:rPr lang="en-CA" sz="4000" b="1"/>
              <a:t>There are 4 steps involved in calculating an empirical formula. </a:t>
            </a:r>
            <a:endParaRPr lang="en-US" sz="4000" b="1"/>
          </a:p>
        </p:txBody>
      </p:sp>
      <p:sp>
        <p:nvSpPr>
          <p:cNvPr id="223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438400"/>
            <a:ext cx="8229600" cy="3992563"/>
          </a:xfrm>
        </p:spPr>
        <p:txBody>
          <a:bodyPr/>
          <a:lstStyle/>
          <a:p>
            <a:r>
              <a:rPr lang="en-CA"/>
              <a:t>When teaching the method for converting percentage composition to an empirical formula, use the following rhyme: </a:t>
            </a:r>
          </a:p>
          <a:p>
            <a:pPr algn="ctr">
              <a:buFontTx/>
              <a:buNone/>
            </a:pPr>
            <a:r>
              <a:rPr lang="en-CA" b="1"/>
              <a:t>   Percent to mass</a:t>
            </a:r>
            <a:br>
              <a:rPr lang="en-CA" b="1"/>
            </a:br>
            <a:r>
              <a:rPr lang="en-CA" b="1"/>
              <a:t>Mass to mole</a:t>
            </a:r>
            <a:br>
              <a:rPr lang="en-CA" b="1"/>
            </a:br>
            <a:r>
              <a:rPr lang="en-CA" b="1"/>
              <a:t>Divide by small</a:t>
            </a:r>
            <a:br>
              <a:rPr lang="en-CA" b="1"/>
            </a:br>
            <a:r>
              <a:rPr lang="en-CA" b="1"/>
              <a:t>Multiply 'til whole</a:t>
            </a:r>
            <a:endParaRPr lang="en-US" b="1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4" name="Picture 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04800" y="304800"/>
            <a:ext cx="1606550" cy="2209800"/>
          </a:xfrm>
          <a:noFill/>
          <a:ln/>
        </p:spPr>
      </p:pic>
      <p:sp>
        <p:nvSpPr>
          <p:cNvPr id="100355" name="Rectangle 3"/>
          <p:cNvSpPr>
            <a:spLocks noChangeArrowheads="1"/>
          </p:cNvSpPr>
          <p:nvPr/>
        </p:nvSpPr>
        <p:spPr bwMode="auto">
          <a:xfrm>
            <a:off x="2133600" y="0"/>
            <a:ext cx="7010400" cy="3697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609600" indent="-609600" eaLnBrk="0" hangingPunct="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r>
              <a:rPr lang="en-US" sz="3200"/>
              <a:t>The concept of the mole was first proposed by Amadeo Avogadro</a:t>
            </a:r>
          </a:p>
          <a:p>
            <a:pPr marL="609600" indent="-609600" eaLnBrk="0" hangingPunct="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endParaRPr lang="en-US" sz="3200"/>
          </a:p>
          <a:p>
            <a:pPr marL="609600" indent="-609600" eaLnBrk="0" hangingPunct="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r>
              <a:rPr lang="en-US" sz="3200"/>
              <a:t>He developed a method to convert between the mass of an element (in grams) and the number of atoms present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0" y="4038600"/>
            <a:ext cx="8713788" cy="10778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lIns="92075" tIns="46038" rIns="92075" bIns="46038">
            <a:spAutoFit/>
          </a:bodyPr>
          <a:lstStyle/>
          <a:p>
            <a:pPr marL="609600" indent="-609600" algn="ctr" eaLnBrk="0" hangingPunct="0">
              <a:spcBef>
                <a:spcPct val="20000"/>
              </a:spcBef>
              <a:buClr>
                <a:schemeClr val="tx2"/>
              </a:buClr>
              <a:buFont typeface="Monotype Sorts" pitchFamily="2" charset="2"/>
              <a:buNone/>
            </a:pPr>
            <a:r>
              <a:rPr lang="en-US" sz="3200" dirty="0"/>
              <a:t>Recall that 1 </a:t>
            </a:r>
            <a:r>
              <a:rPr lang="en-US" sz="3200" dirty="0" err="1"/>
              <a:t>mol</a:t>
            </a:r>
            <a:r>
              <a:rPr lang="en-US" sz="3200" dirty="0"/>
              <a:t> = 6.02x10</a:t>
            </a:r>
            <a:r>
              <a:rPr lang="en-US" sz="3200" baseline="30000" dirty="0"/>
              <a:t>23</a:t>
            </a:r>
            <a:r>
              <a:rPr lang="en-US" sz="3200" dirty="0"/>
              <a:t> atoms, ions, or molecules.</a:t>
            </a:r>
          </a:p>
        </p:txBody>
      </p:sp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/>
              <a:t>Here's an example of how it works.</a:t>
            </a:r>
            <a:endParaRPr lang="en-US" sz="4000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  <a:p>
            <a:r>
              <a:rPr lang="en-CA"/>
              <a:t>Example #1: </a:t>
            </a:r>
            <a:r>
              <a:rPr lang="en-CA" b="1"/>
              <a:t>A compound consists of 72.2% magnesium and 27.8% nitrogen by mass. What is the empirical formula?</a:t>
            </a:r>
            <a:r>
              <a:rPr lang="en-CA"/>
              <a:t> </a:t>
            </a:r>
            <a:endParaRPr lang="en-US"/>
          </a:p>
        </p:txBody>
      </p:sp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CA" sz="1400" dirty="0"/>
              <a:t>(1) </a:t>
            </a:r>
            <a:r>
              <a:rPr lang="en-CA" sz="2400" dirty="0"/>
              <a:t>Percent to mass: </a:t>
            </a:r>
            <a:endParaRPr lang="en-CA" sz="2400" b="1" dirty="0"/>
          </a:p>
          <a:p>
            <a:pPr>
              <a:lnSpc>
                <a:spcPct val="80000"/>
              </a:lnSpc>
            </a:pPr>
            <a:r>
              <a:rPr lang="en-CA" sz="2400" b="1" dirty="0"/>
              <a:t>Assume 100 g of the substance</a:t>
            </a:r>
            <a:r>
              <a:rPr lang="en-CA" sz="2400" dirty="0"/>
              <a:t>, then 72.2 g magnesium and 27.8 g nitrogen.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sz="2400" dirty="0"/>
              <a:t>(2) Mass to moles: </a:t>
            </a:r>
          </a:p>
          <a:p>
            <a:pPr>
              <a:lnSpc>
                <a:spcPct val="80000"/>
              </a:lnSpc>
            </a:pPr>
            <a:r>
              <a:rPr lang="en-CA" sz="2400" dirty="0"/>
              <a:t>Mg: 72.2 g Mg x </a:t>
            </a:r>
            <a:r>
              <a:rPr lang="en-CA" sz="2400" u="sng" dirty="0"/>
              <a:t>1 </a:t>
            </a:r>
            <a:r>
              <a:rPr lang="en-CA" sz="2400" u="sng" dirty="0" err="1"/>
              <a:t>mol</a:t>
            </a:r>
            <a:r>
              <a:rPr lang="en-CA" sz="2400" u="sng" dirty="0"/>
              <a:t> Mg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sz="2400" dirty="0"/>
              <a:t>                               24.3 g Mg	= 2.97 </a:t>
            </a:r>
            <a:r>
              <a:rPr lang="en-CA" sz="2400" dirty="0" err="1"/>
              <a:t>mol</a:t>
            </a:r>
            <a:r>
              <a:rPr lang="en-CA" sz="2400" dirty="0"/>
              <a:t> Mg</a:t>
            </a:r>
          </a:p>
          <a:p>
            <a:pPr>
              <a:lnSpc>
                <a:spcPct val="80000"/>
              </a:lnSpc>
            </a:pPr>
            <a:r>
              <a:rPr lang="en-CA" sz="2400" dirty="0"/>
              <a:t>N: 27.8 g N x </a:t>
            </a:r>
            <a:r>
              <a:rPr lang="en-CA" sz="2400" u="sng" dirty="0"/>
              <a:t>1 </a:t>
            </a:r>
            <a:r>
              <a:rPr lang="en-CA" sz="2400" u="sng" dirty="0" err="1"/>
              <a:t>mol</a:t>
            </a:r>
            <a:r>
              <a:rPr lang="en-CA" sz="2400" u="sng" dirty="0"/>
              <a:t> N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sz="2400" dirty="0"/>
              <a:t>                          14.0 g N		= 1.99 </a:t>
            </a:r>
            <a:r>
              <a:rPr lang="en-CA" sz="2400" dirty="0" err="1"/>
              <a:t>mol</a:t>
            </a:r>
            <a:r>
              <a:rPr lang="en-CA" sz="2400" dirty="0"/>
              <a:t> N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sz="2400" dirty="0"/>
              <a:t>(3) Divide by small: </a:t>
            </a:r>
          </a:p>
          <a:p>
            <a:pPr>
              <a:lnSpc>
                <a:spcPct val="80000"/>
              </a:lnSpc>
            </a:pPr>
            <a:r>
              <a:rPr lang="en-CA" sz="2400" dirty="0"/>
              <a:t>Mg: </a:t>
            </a:r>
            <a:r>
              <a:rPr lang="en-CA" sz="2400" u="sng" dirty="0"/>
              <a:t>2.97 </a:t>
            </a:r>
            <a:r>
              <a:rPr lang="en-CA" sz="2400" u="sng" dirty="0" err="1"/>
              <a:t>mol</a:t>
            </a:r>
            <a:r>
              <a:rPr lang="en-CA" sz="24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sz="2400" dirty="0"/>
              <a:t>	        l.99 </a:t>
            </a:r>
            <a:r>
              <a:rPr lang="en-CA" sz="2400" dirty="0" err="1"/>
              <a:t>mol</a:t>
            </a:r>
            <a:r>
              <a:rPr lang="en-CA" sz="2400" dirty="0"/>
              <a:t> 	= 1.49</a:t>
            </a:r>
          </a:p>
          <a:p>
            <a:pPr>
              <a:lnSpc>
                <a:spcPct val="80000"/>
              </a:lnSpc>
            </a:pPr>
            <a:r>
              <a:rPr lang="en-CA" sz="2400" dirty="0"/>
              <a:t>N: </a:t>
            </a:r>
            <a:r>
              <a:rPr lang="en-CA" sz="2400" u="sng" dirty="0"/>
              <a:t>1.99 </a:t>
            </a:r>
            <a:r>
              <a:rPr lang="en-CA" sz="2400" u="sng" dirty="0" err="1"/>
              <a:t>mol</a:t>
            </a:r>
            <a:r>
              <a:rPr lang="en-CA" sz="2400" dirty="0"/>
              <a:t>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sz="2400" dirty="0"/>
              <a:t>	      l.99 </a:t>
            </a:r>
            <a:r>
              <a:rPr lang="en-CA" sz="2400" dirty="0" err="1"/>
              <a:t>mol</a:t>
            </a:r>
            <a:r>
              <a:rPr lang="en-CA" sz="2400" dirty="0"/>
              <a:t> 	= 1.00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CA" sz="2400" dirty="0"/>
              <a:t>(4) Multiply 'til whole: </a:t>
            </a:r>
          </a:p>
          <a:p>
            <a:pPr>
              <a:lnSpc>
                <a:spcPct val="80000"/>
              </a:lnSpc>
            </a:pPr>
            <a:r>
              <a:rPr lang="en-CA" sz="2400" dirty="0"/>
              <a:t>for Mg: 2 x 1.49 = 2.98 (i.e., 3)</a:t>
            </a:r>
          </a:p>
          <a:p>
            <a:pPr>
              <a:lnSpc>
                <a:spcPct val="80000"/>
              </a:lnSpc>
            </a:pPr>
            <a:r>
              <a:rPr lang="en-CA" sz="2400" dirty="0"/>
              <a:t>for N: 2 x 1.00 = 2.00 </a:t>
            </a:r>
          </a:p>
          <a:p>
            <a:pPr algn="ctr">
              <a:lnSpc>
                <a:spcPct val="80000"/>
              </a:lnSpc>
              <a:buFontTx/>
              <a:buNone/>
            </a:pPr>
            <a:endParaRPr lang="en-CA" sz="2400" dirty="0"/>
          </a:p>
          <a:p>
            <a:pPr algn="ctr">
              <a:lnSpc>
                <a:spcPct val="80000"/>
              </a:lnSpc>
              <a:buFontTx/>
              <a:buNone/>
            </a:pPr>
            <a:r>
              <a:rPr lang="en-CA" sz="2400" dirty="0"/>
              <a:t>The formula of the compound is Mg</a:t>
            </a:r>
            <a:r>
              <a:rPr lang="en-CA" sz="2400" baseline="-25000" dirty="0"/>
              <a:t>3</a:t>
            </a:r>
            <a:r>
              <a:rPr lang="en-CA" sz="2400" dirty="0"/>
              <a:t>N</a:t>
            </a:r>
            <a:r>
              <a:rPr lang="en-CA" sz="2400" baseline="-25000" dirty="0"/>
              <a:t>2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3" grpId="0" uiExpand="1" build="p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CA" dirty="0"/>
              <a:t>Example # 2: What is the empirical formula of a compound consisting of 80.0% C and 20.0% H?</a:t>
            </a:r>
          </a:p>
          <a:p>
            <a:endParaRPr lang="en-CA" dirty="0"/>
          </a:p>
          <a:p>
            <a:r>
              <a:rPr lang="en-CA" dirty="0"/>
              <a:t>Meet me at the side!</a:t>
            </a:r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6600" b="1">
                <a:solidFill>
                  <a:srgbClr val="9966FF"/>
                </a:solidFill>
                <a:latin typeface="Bradley Hand ITC" pitchFamily="66" charset="0"/>
                <a:cs typeface="Arial" charset="0"/>
                <a:sym typeface="Wingdings" pitchFamily="2" charset="2"/>
              </a:rPr>
              <a:t></a:t>
            </a:r>
            <a:r>
              <a:rPr lang="en-CA" sz="6600" b="1">
                <a:solidFill>
                  <a:srgbClr val="9966FF"/>
                </a:solidFill>
                <a:latin typeface="Bradley Hand ITC" pitchFamily="66" charset="0"/>
              </a:rPr>
              <a:t>Assignment</a:t>
            </a:r>
            <a:r>
              <a:rPr lang="en-CA" sz="6600" b="1">
                <a:solidFill>
                  <a:srgbClr val="9966FF"/>
                </a:solidFill>
                <a:latin typeface="Bradley Hand ITC" pitchFamily="66" charset="0"/>
                <a:sym typeface="Wingdings" pitchFamily="2" charset="2"/>
              </a:rPr>
              <a:t></a:t>
            </a:r>
            <a:endParaRPr lang="en-US" sz="6600" b="1">
              <a:solidFill>
                <a:srgbClr val="9966FF"/>
              </a:solidFill>
              <a:latin typeface="Bradley Hand ITC" pitchFamily="66" charset="0"/>
              <a:sym typeface="Wingdings" pitchFamily="2" charset="2"/>
            </a:endParaRPr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SWB Ex.) 46 (OL) page 93</a:t>
            </a:r>
            <a:endParaRPr lang="en-US"/>
          </a:p>
        </p:txBody>
      </p:sp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/>
            <a:r>
              <a:rPr lang="en-CA" sz="4000" b="1" u="sng"/>
              <a:t>2. MF’s</a:t>
            </a:r>
            <a:endParaRPr lang="en-US" sz="4000" b="1" u="sng"/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Here's the example problem: </a:t>
            </a:r>
          </a:p>
          <a:p>
            <a:r>
              <a:rPr lang="en-CA"/>
              <a:t>A compound is analyzed and found to contain 68.54% carbon, 8.63% hydrogen, and 22.83% oxygen. The molecular weight of this compound is known to be approximately 140 g/mol. What is the empirical formula? What is the molecular formula?</a:t>
            </a:r>
            <a:endParaRPr lang="en-US"/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CA" sz="2400" u="sng" dirty="0"/>
              <a:t>First Determine the EF</a:t>
            </a:r>
            <a:r>
              <a:rPr lang="en-CA" sz="2400" dirty="0"/>
              <a:t>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CA" sz="2400" dirty="0"/>
              <a:t>(1) Percent to mass. Assume 100 grams of the substance is present, therefore its composition is: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CA" sz="2400" dirty="0"/>
              <a:t>	carbon: 68.54 grams</a:t>
            </a:r>
            <a:br>
              <a:rPr lang="en-CA" sz="2400" dirty="0"/>
            </a:br>
            <a:r>
              <a:rPr lang="en-CA" sz="2400" dirty="0"/>
              <a:t>hydrogen: 8.63 grams</a:t>
            </a:r>
            <a:br>
              <a:rPr lang="en-CA" sz="2400" dirty="0"/>
            </a:br>
            <a:r>
              <a:rPr lang="en-CA" sz="2400" dirty="0"/>
              <a:t>oxygen: 22.83 grams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CA" sz="2400" dirty="0"/>
              <a:t>(2) Mass to moles. Divide each mass by the proper atomic weight.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CA" sz="2400" dirty="0"/>
              <a:t>	carbon: 68.54 / 12.011 = 5.71 </a:t>
            </a:r>
            <a:r>
              <a:rPr lang="en-CA" sz="2400" dirty="0" err="1"/>
              <a:t>mol</a:t>
            </a:r>
            <a:br>
              <a:rPr lang="en-CA" sz="2400" dirty="0"/>
            </a:br>
            <a:r>
              <a:rPr lang="en-CA" sz="2400" dirty="0"/>
              <a:t>hydrogen: 8.63 / 1.008 = 8.56 </a:t>
            </a:r>
            <a:r>
              <a:rPr lang="en-CA" sz="2400" dirty="0" err="1"/>
              <a:t>mol</a:t>
            </a:r>
            <a:br>
              <a:rPr lang="en-CA" sz="2400" dirty="0"/>
            </a:br>
            <a:r>
              <a:rPr lang="en-CA" sz="2400" dirty="0"/>
              <a:t>oxygen: 22.83 / 16.00 = 1.43 </a:t>
            </a:r>
            <a:r>
              <a:rPr lang="en-CA" sz="2400" dirty="0" err="1"/>
              <a:t>mol</a:t>
            </a:r>
            <a:r>
              <a:rPr lang="en-CA" sz="24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CA" sz="2400" dirty="0"/>
              <a:t>(3) Divide by small: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CA" sz="2400" dirty="0"/>
              <a:t>	carbon: 5.71 ÷ 1.43 = 3.99</a:t>
            </a:r>
            <a:br>
              <a:rPr lang="en-CA" sz="2400" dirty="0"/>
            </a:br>
            <a:r>
              <a:rPr lang="en-CA" sz="2400" dirty="0"/>
              <a:t>hydrogen: 8.56 ÷ 1.43 = 5.99</a:t>
            </a:r>
            <a:br>
              <a:rPr lang="en-CA" sz="2400" dirty="0"/>
            </a:br>
            <a:r>
              <a:rPr lang="en-CA" sz="2400" dirty="0"/>
              <a:t>oxygen: 1.43 ÷ 1.43 = 1.00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CA" sz="2400" dirty="0"/>
              <a:t>(4) Multiply 'til whole. Not needed since all values came out whole.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en-CA" sz="2400" dirty="0"/>
          </a:p>
          <a:p>
            <a:pPr algn="ctr">
              <a:lnSpc>
                <a:spcPct val="90000"/>
              </a:lnSpc>
              <a:buFontTx/>
              <a:buNone/>
            </a:pPr>
            <a:r>
              <a:rPr lang="en-CA" sz="2400" dirty="0"/>
              <a:t>The empirical formula (EF) of the compound is C</a:t>
            </a:r>
            <a:r>
              <a:rPr lang="en-CA" sz="2400" baseline="-25000" dirty="0"/>
              <a:t>4</a:t>
            </a:r>
            <a:r>
              <a:rPr lang="en-CA" sz="2400" dirty="0"/>
              <a:t>H</a:t>
            </a:r>
            <a:r>
              <a:rPr lang="en-CA" sz="2400" baseline="-25000" dirty="0"/>
              <a:t>6</a:t>
            </a:r>
            <a:r>
              <a:rPr lang="en-CA" sz="2400" dirty="0"/>
              <a:t>O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5" grpId="0" uiExpand="1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r>
              <a:rPr lang="en-CA" dirty="0"/>
              <a:t>Next we need to determine the </a:t>
            </a:r>
            <a:r>
              <a:rPr lang="en-CA" b="1" dirty="0"/>
              <a:t>molecular formula</a:t>
            </a:r>
            <a:r>
              <a:rPr lang="en-CA" dirty="0"/>
              <a:t>, knowing the empirical formula and the </a:t>
            </a:r>
            <a:r>
              <a:rPr lang="en-CA" b="1" dirty="0"/>
              <a:t>molecular weight (will always be given in the question or calculate it from dividing grams by moles….which would be given!!)</a:t>
            </a:r>
            <a:r>
              <a:rPr lang="en-CA" dirty="0"/>
              <a:t>.</a:t>
            </a:r>
            <a:endParaRPr lang="en-US" dirty="0"/>
          </a:p>
        </p:txBody>
      </p:sp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FontTx/>
              <a:buNone/>
            </a:pPr>
            <a:r>
              <a:rPr lang="en-CA"/>
              <a:t>Here's how:</a:t>
            </a:r>
          </a:p>
          <a:p>
            <a:pPr>
              <a:buFontTx/>
              <a:buNone/>
            </a:pPr>
            <a:r>
              <a:rPr lang="en-CA"/>
              <a:t>1) Calculate the "empirical formula weight." This is not a standard chemical term, but it is understandable.</a:t>
            </a:r>
          </a:p>
          <a:p>
            <a:pPr algn="ctr">
              <a:buFontTx/>
              <a:buNone/>
            </a:pPr>
            <a:r>
              <a:rPr lang="en-CA"/>
              <a:t>C</a:t>
            </a:r>
            <a:r>
              <a:rPr lang="en-CA" baseline="-25000"/>
              <a:t>4</a:t>
            </a:r>
            <a:r>
              <a:rPr lang="en-CA"/>
              <a:t>H</a:t>
            </a:r>
            <a:r>
              <a:rPr lang="en-CA" baseline="-25000"/>
              <a:t>6</a:t>
            </a:r>
            <a:r>
              <a:rPr lang="en-CA"/>
              <a:t>O gives an "EFW" of 70.092 </a:t>
            </a:r>
          </a:p>
          <a:p>
            <a:pPr>
              <a:buFontTx/>
              <a:buNone/>
            </a:pPr>
            <a:r>
              <a:rPr lang="en-CA"/>
              <a:t>2) Divide the molecular weight by the "EFW"</a:t>
            </a:r>
          </a:p>
          <a:p>
            <a:pPr algn="ctr">
              <a:buFontTx/>
              <a:buNone/>
            </a:pPr>
            <a:r>
              <a:rPr lang="en-CA"/>
              <a:t>140 ÷ 70 = 2 </a:t>
            </a:r>
          </a:p>
          <a:p>
            <a:pPr>
              <a:buFontTx/>
              <a:buNone/>
            </a:pPr>
            <a:r>
              <a:rPr lang="en-CA"/>
              <a:t>3) Multiply the subscripts of the empirical formula by the factor just computed.</a:t>
            </a:r>
          </a:p>
          <a:p>
            <a:pPr>
              <a:buFontTx/>
              <a:buNone/>
            </a:pPr>
            <a:r>
              <a:rPr lang="en-CA"/>
              <a:t> </a:t>
            </a:r>
          </a:p>
          <a:p>
            <a:pPr algn="ctr">
              <a:buFontTx/>
              <a:buNone/>
            </a:pPr>
            <a:r>
              <a:rPr lang="en-CA"/>
              <a:t>2(C</a:t>
            </a:r>
            <a:r>
              <a:rPr lang="en-CA" baseline="-25000"/>
              <a:t>4</a:t>
            </a:r>
            <a:r>
              <a:rPr lang="en-CA"/>
              <a:t>H</a:t>
            </a:r>
            <a:r>
              <a:rPr lang="en-CA" baseline="-25000"/>
              <a:t>6</a:t>
            </a:r>
            <a:r>
              <a:rPr lang="en-CA"/>
              <a:t>O)= C</a:t>
            </a:r>
            <a:r>
              <a:rPr lang="en-CA" baseline="-25000"/>
              <a:t>8</a:t>
            </a:r>
            <a:r>
              <a:rPr lang="en-CA"/>
              <a:t>H</a:t>
            </a:r>
            <a:r>
              <a:rPr lang="en-CA" baseline="-25000"/>
              <a:t>12</a:t>
            </a:r>
            <a:r>
              <a:rPr lang="en-CA"/>
              <a:t>O</a:t>
            </a:r>
            <a:r>
              <a:rPr lang="en-CA" baseline="-25000"/>
              <a:t>2</a:t>
            </a:r>
            <a:endParaRPr lang="en-CA"/>
          </a:p>
          <a:p>
            <a:pPr algn="ctr">
              <a:buFontTx/>
              <a:buNone/>
            </a:pPr>
            <a:r>
              <a:rPr lang="en-CA"/>
              <a:t>This is the molecular formula.</a:t>
            </a:r>
            <a:endParaRPr lang="en-US"/>
          </a:p>
        </p:txBody>
      </p:sp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392362"/>
          </a:xfrm>
        </p:spPr>
        <p:txBody>
          <a:bodyPr/>
          <a:lstStyle/>
          <a:p>
            <a:r>
              <a:rPr lang="en-CA" sz="4000"/>
              <a:t>Example #2: A molecule has an empirical formula of HO and a molar mass of 34.0 g.  What is the molecular formula?</a:t>
            </a:r>
            <a:endParaRPr lang="en-US" sz="4000"/>
          </a:p>
        </p:txBody>
      </p:sp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57200"/>
            <a:ext cx="8229600" cy="5668963"/>
          </a:xfrm>
        </p:spPr>
        <p:txBody>
          <a:bodyPr/>
          <a:lstStyle/>
          <a:p>
            <a:r>
              <a:rPr lang="en-CA"/>
              <a:t>Example #3: The empirical formula of a compound is SiH</a:t>
            </a:r>
            <a:r>
              <a:rPr lang="en-CA" baseline="-25000"/>
              <a:t>3</a:t>
            </a:r>
            <a:r>
              <a:rPr lang="en-CA"/>
              <a:t>.  If 0.0275 mol of compound has a mass of 1.71g, what is the compound’s molecular formula?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body" idx="4294967295"/>
          </p:nvPr>
        </p:nvSpPr>
        <p:spPr>
          <a:xfrm>
            <a:off x="0" y="0"/>
            <a:ext cx="9144000" cy="6477000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Avogadro decided to take 1.00 g of the smallest atom (H) and determined how many </a:t>
            </a:r>
            <a:r>
              <a:rPr lang="en-US" b="1">
                <a:solidFill>
                  <a:srgbClr val="FF0000"/>
                </a:solidFill>
              </a:rPr>
              <a:t>H atoms</a:t>
            </a:r>
            <a:r>
              <a:rPr lang="en-US"/>
              <a:t> there are in </a:t>
            </a:r>
            <a:r>
              <a:rPr lang="en-US" b="1">
                <a:solidFill>
                  <a:srgbClr val="FF0000"/>
                </a:solidFill>
              </a:rPr>
              <a:t>1.00 g of H</a:t>
            </a:r>
            <a:r>
              <a:rPr lang="en-US"/>
              <a:t>.</a:t>
            </a:r>
          </a:p>
          <a:p>
            <a:pPr>
              <a:buFontTx/>
              <a:buNone/>
            </a:pPr>
            <a:endParaRPr lang="en-CA"/>
          </a:p>
          <a:p>
            <a:pPr>
              <a:buFontTx/>
              <a:buNone/>
            </a:pPr>
            <a:r>
              <a:rPr lang="en-CA"/>
              <a:t>He found that:</a:t>
            </a:r>
          </a:p>
          <a:p>
            <a:pPr>
              <a:buFontTx/>
              <a:buNone/>
            </a:pPr>
            <a:endParaRPr lang="en-CA"/>
          </a:p>
          <a:p>
            <a:pPr>
              <a:buFontTx/>
              <a:buNone/>
            </a:pPr>
            <a:r>
              <a:rPr lang="en-CA"/>
              <a:t>1.00 g H    =   </a:t>
            </a:r>
            <a:r>
              <a:rPr lang="en-CA">
                <a:solidFill>
                  <a:schemeClr val="accent2"/>
                </a:solidFill>
              </a:rPr>
              <a:t>6.02 x 10</a:t>
            </a:r>
            <a:r>
              <a:rPr lang="en-CA" baseline="30000">
                <a:solidFill>
                  <a:schemeClr val="accent2"/>
                </a:solidFill>
              </a:rPr>
              <a:t>23</a:t>
            </a:r>
            <a:r>
              <a:rPr lang="en-CA">
                <a:solidFill>
                  <a:schemeClr val="accent2"/>
                </a:solidFill>
              </a:rPr>
              <a:t> atoms</a:t>
            </a:r>
            <a:r>
              <a:rPr lang="en-CA"/>
              <a:t>   =   </a:t>
            </a:r>
            <a:r>
              <a:rPr lang="en-CA">
                <a:solidFill>
                  <a:srgbClr val="FF0000"/>
                </a:solidFill>
              </a:rPr>
              <a:t>1.00 mole</a:t>
            </a:r>
          </a:p>
          <a:p>
            <a:pPr>
              <a:buFontTx/>
              <a:buNone/>
            </a:pPr>
            <a:endParaRPr lang="en-CA"/>
          </a:p>
          <a:p>
            <a:pPr>
              <a:buFontTx/>
              <a:buNone/>
            </a:pPr>
            <a:r>
              <a:rPr lang="en-CA"/>
              <a:t>This is called </a:t>
            </a:r>
            <a:r>
              <a:rPr lang="en-CA">
                <a:solidFill>
                  <a:srgbClr val="008000"/>
                </a:solidFill>
              </a:rPr>
              <a:t>Avogadro’s number</a:t>
            </a:r>
          </a:p>
        </p:txBody>
      </p:sp>
      <p:sp>
        <p:nvSpPr>
          <p:cNvPr id="54275" name="Line 3"/>
          <p:cNvSpPr>
            <a:spLocks noChangeShapeType="1"/>
          </p:cNvSpPr>
          <p:nvPr/>
        </p:nvSpPr>
        <p:spPr bwMode="auto">
          <a:xfrm flipH="1" flipV="1">
            <a:off x="4419600" y="5029200"/>
            <a:ext cx="533400" cy="762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2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4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build="p" autoUpdateAnimBg="0"/>
      <p:bldP spid="54275" grpId="0" animBg="1"/>
    </p:bld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6600" b="1">
                <a:solidFill>
                  <a:srgbClr val="9966FF"/>
                </a:solidFill>
                <a:latin typeface="Bradley Hand ITC" pitchFamily="66" charset="0"/>
                <a:cs typeface="Arial" charset="0"/>
                <a:sym typeface="Wingdings" pitchFamily="2" charset="2"/>
              </a:rPr>
              <a:t></a:t>
            </a:r>
            <a:r>
              <a:rPr lang="en-CA" sz="6600" b="1">
                <a:solidFill>
                  <a:srgbClr val="9966FF"/>
                </a:solidFill>
                <a:latin typeface="Bradley Hand ITC" pitchFamily="66" charset="0"/>
              </a:rPr>
              <a:t>Assignment</a:t>
            </a:r>
            <a:r>
              <a:rPr lang="en-CA" sz="6600" b="1">
                <a:solidFill>
                  <a:srgbClr val="9966FF"/>
                </a:solidFill>
                <a:latin typeface="Bradley Hand ITC" pitchFamily="66" charset="0"/>
                <a:sym typeface="Wingdings" pitchFamily="2" charset="2"/>
              </a:rPr>
              <a:t></a:t>
            </a:r>
            <a:endParaRPr lang="en-US" sz="6600" b="1">
              <a:solidFill>
                <a:srgbClr val="9966FF"/>
              </a:solidFill>
              <a:latin typeface="Bradley Hand ITC" pitchFamily="66" charset="0"/>
              <a:sym typeface="Wingdings" pitchFamily="2" charset="2"/>
            </a:endParaRPr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SWB Ex.) 47-52, 54 page 95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b="1">
                <a:solidFill>
                  <a:srgbClr val="FF0066"/>
                </a:solidFill>
              </a:rPr>
              <a:t>5.6 Preview</a:t>
            </a:r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/>
              <a:t>Read SWB pages 96-104</a:t>
            </a:r>
          </a:p>
          <a:p>
            <a:pPr>
              <a:lnSpc>
                <a:spcPct val="90000"/>
              </a:lnSpc>
              <a:buFontTx/>
              <a:buNone/>
            </a:pPr>
            <a:endParaRPr lang="en-CA"/>
          </a:p>
          <a:p>
            <a:pPr>
              <a:lnSpc>
                <a:spcPct val="90000"/>
              </a:lnSpc>
            </a:pPr>
            <a:r>
              <a:rPr lang="en-CA"/>
              <a:t>What are the key vocabulary term(s) in this section (5.6)?</a:t>
            </a:r>
          </a:p>
          <a:p>
            <a:pPr>
              <a:lnSpc>
                <a:spcPct val="90000"/>
              </a:lnSpc>
              <a:buFontTx/>
              <a:buNone/>
            </a:pPr>
            <a:endParaRPr lang="en-CA"/>
          </a:p>
          <a:p>
            <a:pPr>
              <a:lnSpc>
                <a:spcPct val="90000"/>
              </a:lnSpc>
            </a:pPr>
            <a:r>
              <a:rPr lang="en-CA"/>
              <a:t>Look at the Learning Outcomes for this section.  Write down, in your own words if you can, the learning outcomes that this section of notes will cover?</a:t>
            </a:r>
          </a:p>
        </p:txBody>
      </p:sp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b="1"/>
              <a:t>5-6 Molar Concentrations </a:t>
            </a:r>
            <a:br>
              <a:rPr lang="en-CA" sz="4000" b="1"/>
            </a:br>
            <a:r>
              <a:rPr lang="en-CA" sz="4000" b="1"/>
              <a:t>(liquid volumes):</a:t>
            </a:r>
            <a:endParaRPr lang="en-US" sz="4000" b="1"/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sz="2800"/>
              <a:t>Molar Concentration:  M = </a:t>
            </a:r>
            <a:r>
              <a:rPr lang="en-CA" sz="2800" u="sng"/>
              <a:t>moles </a:t>
            </a:r>
            <a:endParaRPr lang="en-CA" sz="2800"/>
          </a:p>
          <a:p>
            <a:pPr>
              <a:lnSpc>
                <a:spcPct val="90000"/>
              </a:lnSpc>
              <a:buFontTx/>
              <a:buNone/>
            </a:pPr>
            <a:r>
              <a:rPr lang="en-CA" sz="2800"/>
              <a:t>                                             Volume</a:t>
            </a:r>
          </a:p>
          <a:p>
            <a:pPr>
              <a:lnSpc>
                <a:spcPct val="90000"/>
              </a:lnSpc>
            </a:pPr>
            <a:r>
              <a:rPr lang="en-CA" sz="2800"/>
              <a:t>These calculations are important for working with solutions of different concentrations</a:t>
            </a:r>
            <a:endParaRPr lang="en-CA" sz="2800">
              <a:sym typeface="WP IconicSymbolsA" pitchFamily="2" charset="2"/>
            </a:endParaRPr>
          </a:p>
          <a:p>
            <a:pPr>
              <a:lnSpc>
                <a:spcPct val="90000"/>
              </a:lnSpc>
            </a:pPr>
            <a:r>
              <a:rPr lang="en-CA" sz="2800"/>
              <a:t>Knowing the concentrations of a solution provide a way to find how much of a particular substance exists in a given volume of the solution</a:t>
            </a:r>
            <a:endParaRPr lang="en-CA" sz="2800">
              <a:sym typeface="WP IconicSymbolsA" pitchFamily="2" charset="2"/>
            </a:endParaRPr>
          </a:p>
          <a:p>
            <a:pPr>
              <a:lnSpc>
                <a:spcPct val="90000"/>
              </a:lnSpc>
            </a:pPr>
            <a:r>
              <a:rPr lang="en-CA" sz="2800"/>
              <a:t>Molar Concentration or Molarity (“M”) of a substance in solution is the number of moles of the substance contained in 1 L of solution.</a:t>
            </a:r>
            <a:endParaRPr lang="en-US" sz="2800"/>
          </a:p>
        </p:txBody>
      </p:sp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8" name="Rectangle 4"/>
          <p:cNvSpPr>
            <a:spLocks noChangeArrowheads="1"/>
          </p:cNvSpPr>
          <p:nvPr/>
        </p:nvSpPr>
        <p:spPr bwMode="auto">
          <a:xfrm>
            <a:off x="558800" y="4987925"/>
            <a:ext cx="81280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CA" sz="2800"/>
              <a:t>In order to perform these calculations you must be in the units of moles and litres.</a:t>
            </a:r>
          </a:p>
        </p:txBody>
      </p:sp>
      <p:pic>
        <p:nvPicPr>
          <p:cNvPr id="236557" name="Picture 13" descr="formula triangl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143000"/>
            <a:ext cx="3573463" cy="3127375"/>
          </a:xfrm>
          <a:prstGeom prst="rect">
            <a:avLst/>
          </a:prstGeom>
          <a:noFill/>
        </p:spPr>
      </p:pic>
      <p:sp>
        <p:nvSpPr>
          <p:cNvPr id="236582" name="Line 38"/>
          <p:cNvSpPr>
            <a:spLocks noChangeShapeType="1"/>
          </p:cNvSpPr>
          <p:nvPr/>
        </p:nvSpPr>
        <p:spPr bwMode="auto">
          <a:xfrm>
            <a:off x="4114800" y="28956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36583" name="Line 39"/>
          <p:cNvSpPr>
            <a:spLocks noChangeShapeType="1"/>
          </p:cNvSpPr>
          <p:nvPr/>
        </p:nvSpPr>
        <p:spPr bwMode="auto">
          <a:xfrm>
            <a:off x="3200400" y="2895600"/>
            <a:ext cx="1905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CA" sz="4000" b="1"/>
              <a:t>Example 1: If 2.0 L of solution contain 5.0 mol of NaCl, what is the molarity of the NaCl</a:t>
            </a:r>
            <a:endParaRPr lang="en-US" sz="4000" b="1"/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514600"/>
            <a:ext cx="8229600" cy="3611563"/>
          </a:xfrm>
        </p:spPr>
        <p:txBody>
          <a:bodyPr/>
          <a:lstStyle/>
          <a:p>
            <a:pPr marL="609600" indent="-609600"/>
            <a:r>
              <a:rPr lang="en-CA" sz="2800"/>
              <a:t>Identify the unknown amount and its units </a:t>
            </a:r>
            <a:endParaRPr lang="en-US" sz="2800"/>
          </a:p>
          <a:p>
            <a:pPr marL="609600" indent="-609600"/>
            <a:r>
              <a:rPr lang="en-CA" sz="2800"/>
              <a:t>Identify the initial amount and its units (complete any initial conversions in order to have units in moles and / or litres) </a:t>
            </a:r>
            <a:endParaRPr lang="en-US" sz="2800"/>
          </a:p>
          <a:p>
            <a:pPr marL="609600" indent="-609600"/>
            <a:r>
              <a:rPr lang="en-CA" sz="2800"/>
              <a:t>Derive the conversion statement or factor</a:t>
            </a:r>
            <a:endParaRPr lang="en-US" sz="2800"/>
          </a:p>
          <a:p>
            <a:pPr marL="609600" indent="-609600"/>
            <a:r>
              <a:rPr lang="en-CA" sz="2800"/>
              <a:t>Put everything together in a complete unit conversion</a:t>
            </a:r>
            <a:endParaRPr lang="en-US" sz="2800"/>
          </a:p>
          <a:p>
            <a:pPr marL="609600" indent="-609600"/>
            <a:endParaRPr lang="en-US" sz="2800"/>
          </a:p>
        </p:txBody>
      </p:sp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CA" b="1"/>
              <a:t>Example 2: What is the [NaCl] in a solution containing 5.12 g of NaCl in 250.0 mL of solution?</a:t>
            </a:r>
            <a:endParaRPr lang="en-US" b="1"/>
          </a:p>
        </p:txBody>
      </p:sp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33400"/>
            <a:ext cx="8229600" cy="5592763"/>
          </a:xfrm>
        </p:spPr>
        <p:txBody>
          <a:bodyPr/>
          <a:lstStyle/>
          <a:p>
            <a:r>
              <a:rPr lang="en-CA" b="1"/>
              <a:t>Example 3: What mass of NaOH is contained in 3.50 L of 0.200 M NaOH?</a:t>
            </a:r>
            <a:r>
              <a:rPr lang="en-CA"/>
              <a:t> </a:t>
            </a:r>
            <a:endParaRPr lang="en-US"/>
          </a:p>
        </p:txBody>
      </p:sp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CA" sz="6600" b="1">
                <a:solidFill>
                  <a:srgbClr val="9966FF"/>
                </a:solidFill>
                <a:latin typeface="Bradley Hand ITC" pitchFamily="66" charset="0"/>
                <a:cs typeface="Arial" charset="0"/>
                <a:sym typeface="Wingdings" pitchFamily="2" charset="2"/>
              </a:rPr>
              <a:t></a:t>
            </a:r>
            <a:r>
              <a:rPr lang="en-CA" sz="6600" b="1">
                <a:solidFill>
                  <a:srgbClr val="9966FF"/>
                </a:solidFill>
                <a:latin typeface="Bradley Hand ITC" pitchFamily="66" charset="0"/>
              </a:rPr>
              <a:t>Assignment</a:t>
            </a:r>
            <a:r>
              <a:rPr lang="en-CA" sz="6600" b="1">
                <a:solidFill>
                  <a:srgbClr val="9966FF"/>
                </a:solidFill>
                <a:latin typeface="Bradley Hand ITC" pitchFamily="66" charset="0"/>
                <a:sym typeface="Wingdings" pitchFamily="2" charset="2"/>
              </a:rPr>
              <a:t></a:t>
            </a:r>
            <a:endParaRPr lang="en-US" sz="6600" b="1">
              <a:solidFill>
                <a:srgbClr val="9966FF"/>
              </a:solidFill>
              <a:latin typeface="Bradley Hand ITC" pitchFamily="66" charset="0"/>
              <a:sym typeface="Wingdings" pitchFamily="2" charset="2"/>
            </a:endParaRPr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CA"/>
              <a:t>SWB Ex.) 59 – 64 page 91</a:t>
            </a:r>
            <a:r>
              <a:rPr lang="en-US"/>
              <a:t> </a:t>
            </a:r>
          </a:p>
        </p:txBody>
      </p:sp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CA" b="1"/>
              <a:t>Dilution Calculations:</a:t>
            </a:r>
            <a:endParaRPr lang="en-US" b="1"/>
          </a:p>
        </p:txBody>
      </p:sp>
      <p:sp>
        <p:nvSpPr>
          <p:cNvPr id="240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9144000" cy="5486400"/>
          </a:xfrm>
        </p:spPr>
        <p:txBody>
          <a:bodyPr/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en-CA" sz="2400" b="1"/>
              <a:t>Text pages 99 – 102</a:t>
            </a:r>
            <a:r>
              <a:rPr lang="en-US" sz="2400" b="1"/>
              <a:t> </a:t>
            </a:r>
          </a:p>
          <a:p>
            <a:pPr marL="609600" indent="-609600">
              <a:lnSpc>
                <a:spcPct val="80000"/>
              </a:lnSpc>
            </a:pPr>
            <a:r>
              <a:rPr lang="en-CA" sz="2400" b="1"/>
              <a:t>When two solutions are mixed, the resulting mixture has a total volume and total number of moles equal to the sum of the individual volumes and individual number of moles of chemical found in the separate solutions</a:t>
            </a:r>
          </a:p>
          <a:p>
            <a:pPr marL="609600" indent="-609600">
              <a:lnSpc>
                <a:spcPct val="80000"/>
              </a:lnSpc>
            </a:pPr>
            <a:endParaRPr lang="en-CA" sz="2400" b="1"/>
          </a:p>
          <a:p>
            <a:pPr marL="609600" indent="-609600" algn="ctr">
              <a:lnSpc>
                <a:spcPct val="80000"/>
              </a:lnSpc>
              <a:buFontTx/>
              <a:buNone/>
            </a:pPr>
            <a:r>
              <a:rPr lang="en-CA" sz="2400" b="1"/>
              <a:t>M1V1 = M2V2</a:t>
            </a:r>
          </a:p>
          <a:p>
            <a:pPr marL="609600" indent="-609600" algn="ctr">
              <a:lnSpc>
                <a:spcPct val="80000"/>
              </a:lnSpc>
              <a:buFontTx/>
              <a:buNone/>
            </a:pPr>
            <a:endParaRPr lang="en-CA" sz="2400" b="1"/>
          </a:p>
          <a:p>
            <a:pPr marL="609600" indent="-609600">
              <a:lnSpc>
                <a:spcPct val="80000"/>
              </a:lnSpc>
            </a:pPr>
            <a:r>
              <a:rPr lang="en-CA" sz="2400" b="1"/>
              <a:t>M1= initial concentration of solution (in more concentrated form)</a:t>
            </a:r>
          </a:p>
          <a:p>
            <a:pPr marL="609600" indent="-609600">
              <a:lnSpc>
                <a:spcPct val="80000"/>
              </a:lnSpc>
            </a:pPr>
            <a:r>
              <a:rPr lang="en-CA" sz="2400" b="1"/>
              <a:t>V1 = initial volume of solution (in more concentrated form)</a:t>
            </a:r>
          </a:p>
          <a:p>
            <a:pPr marL="609600" indent="-609600">
              <a:lnSpc>
                <a:spcPct val="80000"/>
              </a:lnSpc>
            </a:pPr>
            <a:r>
              <a:rPr lang="en-CA" sz="2400" b="1"/>
              <a:t>M2=diluted concentration (after water is added)</a:t>
            </a:r>
          </a:p>
          <a:p>
            <a:pPr marL="609600" indent="-609600">
              <a:lnSpc>
                <a:spcPct val="80000"/>
              </a:lnSpc>
            </a:pPr>
            <a:r>
              <a:rPr lang="en-CA" sz="2400" b="1"/>
              <a:t>V2 = diluted volume (after water is added) ** can be thought of as the TOTAL volume after dilution</a:t>
            </a:r>
            <a:endParaRPr lang="en-US" sz="2400" b="1"/>
          </a:p>
        </p:txBody>
      </p:sp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2087562"/>
          </a:xfrm>
        </p:spPr>
        <p:txBody>
          <a:bodyPr/>
          <a:lstStyle/>
          <a:p>
            <a:r>
              <a:rPr lang="en-CA" sz="4000"/>
              <a:t>Example #1: If 200.0 mL of 0.500 M NaCl is added to 300.0 mL of water, what is the resulting [NaCl] of the mixture?</a:t>
            </a:r>
            <a:endParaRPr lang="en-US" sz="40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0"/>
  <p:tag name="POINTS" val="1"/>
  <p:tag name="TIME" val="15"/>
  <p:tag name="QUESTION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10237</TotalTime>
  <Words>4357</Words>
  <Application>Microsoft Macintosh PowerPoint</Application>
  <PresentationFormat>On-screen Show (4:3)</PresentationFormat>
  <Paragraphs>537</Paragraphs>
  <Slides>106</Slides>
  <Notes>6</Notes>
  <HiddenSlides>0</HiddenSlides>
  <MMClips>1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106</vt:i4>
      </vt:variant>
    </vt:vector>
  </HeadingPairs>
  <TitlesOfParts>
    <vt:vector size="115" baseType="lpstr">
      <vt:lpstr>Brush Script MT</vt:lpstr>
      <vt:lpstr>Arial</vt:lpstr>
      <vt:lpstr>Bradley Hand ITC</vt:lpstr>
      <vt:lpstr>Comic Sans MS</vt:lpstr>
      <vt:lpstr>Impact</vt:lpstr>
      <vt:lpstr>Monotype Sorts</vt:lpstr>
      <vt:lpstr>Times New Roman</vt:lpstr>
      <vt:lpstr>Default Design</vt:lpstr>
      <vt:lpstr>Bitmap Image</vt:lpstr>
      <vt:lpstr>Unit 4 </vt:lpstr>
      <vt:lpstr>Unit 5 Overview</vt:lpstr>
      <vt:lpstr>What we will learn in this unit…</vt:lpstr>
      <vt:lpstr>5.1 and 5.2 (part 1) Preview</vt:lpstr>
      <vt:lpstr> How you measure how much?</vt:lpstr>
      <vt:lpstr>Funny Mole Video</vt:lpstr>
      <vt:lpstr>PowerPoint Presentation</vt:lpstr>
      <vt:lpstr>PowerPoint Presentation</vt:lpstr>
      <vt:lpstr>PowerPoint Presentation</vt:lpstr>
      <vt:lpstr>Atomic Masses</vt:lpstr>
      <vt:lpstr>PowerPoint Presentation</vt:lpstr>
      <vt:lpstr>PowerPoint Presentation</vt:lpstr>
      <vt:lpstr>PowerPoint Presentation</vt:lpstr>
      <vt:lpstr>PowerPoint Presentation</vt:lpstr>
      <vt:lpstr>Is 6.02x1023 a big number? </vt:lpstr>
      <vt:lpstr>PowerPoint Presentation</vt:lpstr>
      <vt:lpstr>PowerPoint Presentation</vt:lpstr>
      <vt:lpstr>PowerPoint Presentation</vt:lpstr>
      <vt:lpstr>PowerPoint Presentation</vt:lpstr>
      <vt:lpstr>Molar Mass of Compounds</vt:lpstr>
      <vt:lpstr>PowerPoint Presentation</vt:lpstr>
      <vt:lpstr>Review four steps to calculating a substance's molar mass </vt:lpstr>
      <vt:lpstr>Special Note about Hydrates </vt:lpstr>
      <vt:lpstr>PowerPoint Presentation</vt:lpstr>
      <vt:lpstr>5.2 (part 2) Preview</vt:lpstr>
      <vt:lpstr>PowerPoint Presentation</vt:lpstr>
      <vt:lpstr>“Mole Island”</vt:lpstr>
      <vt:lpstr>“Mole Island”</vt:lpstr>
      <vt:lpstr>PowerPoint Presentation</vt:lpstr>
      <vt:lpstr>MOLE CONVERSIONS!!!</vt:lpstr>
      <vt:lpstr>PowerPoint Presentation</vt:lpstr>
      <vt:lpstr>Mole  ↔ Grams </vt:lpstr>
      <vt:lpstr>Gas Volume Calculations </vt:lpstr>
      <vt:lpstr>Avogadro Number Calculations </vt:lpstr>
      <vt:lpstr>How Many Atoms in a given number of molecules? </vt:lpstr>
      <vt:lpstr>PowerPoint Presentation</vt:lpstr>
      <vt:lpstr>Example 1</vt:lpstr>
      <vt:lpstr>Example #2 - calculate how many grams are in 0.700 moles of H2O2</vt:lpstr>
      <vt:lpstr>PowerPoint Presentation</vt:lpstr>
      <vt:lpstr>Example #4: 0.450 mole of Fe contain how many atoms?</vt:lpstr>
      <vt:lpstr>Example 5: How many HYDROGEN atoms are there in 30 molecules of H3PO4? </vt:lpstr>
      <vt:lpstr>Example 6: What is the volume occupied by 0.350 mol of SO2(g) at STP?</vt:lpstr>
      <vt:lpstr>Calculating Molar Mass of an Unknown Substance </vt:lpstr>
      <vt:lpstr>PowerPoint Presentation</vt:lpstr>
      <vt:lpstr>Assignment</vt:lpstr>
      <vt:lpstr>5.3 Preview</vt:lpstr>
      <vt:lpstr>5-3 Multiple Conversions between Moles, Mass, Volume, and Number of Particles </vt:lpstr>
      <vt:lpstr>PowerPoint Presentation</vt:lpstr>
      <vt:lpstr>“Mole Island”</vt:lpstr>
      <vt:lpstr>PowerPoint Presentation</vt:lpstr>
      <vt:lpstr>    250. g CO2                  </vt:lpstr>
      <vt:lpstr>    250. g CO2  x  1 mole                 44.0 g       </vt:lpstr>
      <vt:lpstr>    250. g CO2  x  1 mole      x  6.02 x 1023 molec              44.0 g          1 mole          </vt:lpstr>
      <vt:lpstr>    250. g CO2  x  1 mole      x  6.02 x 1023 molec  x   2 atoms O  =             44.0 g          1 mole     1 molec CO2         </vt:lpstr>
      <vt:lpstr>    250. g CO2  x  1 mole      x  6.02 x 1023 molec  x   2 atoms O  =  6.84 x1024 atoms O           44.0 g          1 mole     1 molec CO2         </vt:lpstr>
      <vt:lpstr>PowerPoint Presentation</vt:lpstr>
      <vt:lpstr>PowerPoint Presentation</vt:lpstr>
      <vt:lpstr>PowerPoint Presentation</vt:lpstr>
      <vt:lpstr>Assignment  </vt:lpstr>
      <vt:lpstr>Calculations with Density</vt:lpstr>
      <vt:lpstr>Assignment  </vt:lpstr>
      <vt:lpstr>5.4 Preview</vt:lpstr>
      <vt:lpstr>PowerPoint Presentation</vt:lpstr>
      <vt:lpstr>5- 4 Percent Composition </vt:lpstr>
      <vt:lpstr>PowerPoint Presentation</vt:lpstr>
      <vt:lpstr>PowerPoint Presentation</vt:lpstr>
      <vt:lpstr>Assignment</vt:lpstr>
      <vt:lpstr>5.5 Preview</vt:lpstr>
      <vt:lpstr>PowerPoint Presentation</vt:lpstr>
      <vt:lpstr>Empirical Formula </vt:lpstr>
      <vt:lpstr>PowerPoint Presentation</vt:lpstr>
      <vt:lpstr>Molecular Formula</vt:lpstr>
      <vt:lpstr>Molecular Formula</vt:lpstr>
      <vt:lpstr>Molecular Formula</vt:lpstr>
      <vt:lpstr>Molecular Formula</vt:lpstr>
      <vt:lpstr>Molecular Formula</vt:lpstr>
      <vt:lpstr>PowerPoint Presentation</vt:lpstr>
      <vt:lpstr>Notice two things </vt:lpstr>
      <vt:lpstr>1. EF’s There are 4 steps involved in calculating an empirical formula. </vt:lpstr>
      <vt:lpstr>Here's an example of how it works.</vt:lpstr>
      <vt:lpstr>PowerPoint Presentation</vt:lpstr>
      <vt:lpstr>PowerPoint Presentation</vt:lpstr>
      <vt:lpstr>Assignment</vt:lpstr>
      <vt:lpstr>2. MF’s</vt:lpstr>
      <vt:lpstr>PowerPoint Presentation</vt:lpstr>
      <vt:lpstr>PowerPoint Presentation</vt:lpstr>
      <vt:lpstr>PowerPoint Presentation</vt:lpstr>
      <vt:lpstr>Example #2: A molecule has an empirical formula of HO and a molar mass of 34.0 g.  What is the molecular formula?</vt:lpstr>
      <vt:lpstr>PowerPoint Presentation</vt:lpstr>
      <vt:lpstr>Assignment</vt:lpstr>
      <vt:lpstr>5.6 Preview</vt:lpstr>
      <vt:lpstr>5-6 Molar Concentrations  (liquid volumes):</vt:lpstr>
      <vt:lpstr>PowerPoint Presentation</vt:lpstr>
      <vt:lpstr>Example 1: If 2.0 L of solution contain 5.0 mol of NaCl, what is the molarity of the NaCl</vt:lpstr>
      <vt:lpstr>PowerPoint Presentation</vt:lpstr>
      <vt:lpstr>PowerPoint Presentation</vt:lpstr>
      <vt:lpstr>Assignment</vt:lpstr>
      <vt:lpstr>Dilution Calculations:</vt:lpstr>
      <vt:lpstr>Example #1: If 200.0 mL of 0.500 M NaCl is added to 300.0 mL of water, what is the resulting [NaCl] of the mixture?</vt:lpstr>
      <vt:lpstr>Example #2: ** A question may also may mix TWO different solutions having different concentrations of the same chemical!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Assignment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</dc:title>
  <dc:creator>owner</dc:creator>
  <cp:lastModifiedBy>Marie-Eve Owen</cp:lastModifiedBy>
  <cp:revision>235</cp:revision>
  <dcterms:created xsi:type="dcterms:W3CDTF">2008-10-08T14:21:44Z</dcterms:created>
  <dcterms:modified xsi:type="dcterms:W3CDTF">2020-10-13T17:36:52Z</dcterms:modified>
</cp:coreProperties>
</file>